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6" r:id="rId2"/>
    <p:sldId id="274" r:id="rId3"/>
    <p:sldId id="276" r:id="rId4"/>
    <p:sldId id="279" r:id="rId5"/>
    <p:sldId id="258" r:id="rId6"/>
    <p:sldId id="260" r:id="rId7"/>
    <p:sldId id="262" r:id="rId8"/>
    <p:sldId id="263" r:id="rId9"/>
    <p:sldId id="266" r:id="rId10"/>
    <p:sldId id="267" r:id="rId11"/>
    <p:sldId id="268" r:id="rId12"/>
    <p:sldId id="269" r:id="rId13"/>
    <p:sldId id="270" r:id="rId14"/>
    <p:sldId id="272"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nwen Price" initials="BP" lastIdx="33" clrIdx="0">
    <p:extLst>
      <p:ext uri="{19B8F6BF-5375-455C-9EA6-DF929625EA0E}">
        <p15:presenceInfo xmlns:p15="http://schemas.microsoft.com/office/powerpoint/2012/main" userId="S::Bronwen.Price@wmc.org.uk::1570855b-e4ce-4f4a-9606-7bdc3f87ff05" providerId="AD"/>
      </p:ext>
    </p:extLst>
  </p:cmAuthor>
  <p:cmAuthor id="2" name="Della-Rose Hill-Katso" initials="DH" lastIdx="3" clrIdx="1">
    <p:extLst>
      <p:ext uri="{19B8F6BF-5375-455C-9EA6-DF929625EA0E}">
        <p15:presenceInfo xmlns:p15="http://schemas.microsoft.com/office/powerpoint/2012/main" userId="S::della.hill@wmc.org.uk::aaec758b-4418-4032-a8d3-cacca73a79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14D"/>
    <a:srgbClr val="94B7BC"/>
    <a:srgbClr val="FFCC4F"/>
    <a:srgbClr val="F39662"/>
    <a:srgbClr val="67A5BF"/>
    <a:srgbClr val="323030"/>
    <a:srgbClr val="7B79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p:scale>
          <a:sx n="90" d="100"/>
          <a:sy n="90" d="100"/>
        </p:scale>
        <p:origin x="-1644" y="60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C84A3A34-58F8-4604-8019-CB791A7DF79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en-GB"/>
              <a:t>Management Board &amp; ACW Report #1 - 2019/20</a:t>
            </a:r>
          </a:p>
        </p:txBody>
      </p:sp>
      <p:sp>
        <p:nvSpPr>
          <p:cNvPr id="3" name="Date Placeholder 2">
            <a:extLst>
              <a:ext uri="{FF2B5EF4-FFF2-40B4-BE49-F238E27FC236}">
                <a16:creationId xmlns="" xmlns:a16="http://schemas.microsoft.com/office/drawing/2014/main" id="{AA708302-C7C8-435B-A422-B9D9B3BAEFFB}"/>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EEE8DD5-C68E-4ABF-BA73-C7B040DB2B5F}" type="datetimeFigureOut">
              <a:rPr lang="en-GB" smtClean="0"/>
              <a:t>16/12/2019</a:t>
            </a:fld>
            <a:endParaRPr lang="en-GB"/>
          </a:p>
        </p:txBody>
      </p:sp>
      <p:sp>
        <p:nvSpPr>
          <p:cNvPr id="4" name="Footer Placeholder 3">
            <a:extLst>
              <a:ext uri="{FF2B5EF4-FFF2-40B4-BE49-F238E27FC236}">
                <a16:creationId xmlns="" xmlns:a16="http://schemas.microsoft.com/office/drawing/2014/main" id="{55540993-88E7-45DD-8750-3C2776B0E86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8FA2CE90-6298-437E-8FD9-BEBFF41EDEE5}"/>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13452E3-20AA-4DFE-8DFE-46343ED572BA}" type="slidenum">
              <a:rPr lang="en-GB" smtClean="0"/>
              <a:t>‹#›</a:t>
            </a:fld>
            <a:endParaRPr lang="en-GB"/>
          </a:p>
        </p:txBody>
      </p:sp>
    </p:spTree>
    <p:extLst>
      <p:ext uri="{BB962C8B-B14F-4D97-AF65-F5344CB8AC3E}">
        <p14:creationId xmlns:p14="http://schemas.microsoft.com/office/powerpoint/2010/main" val="267985424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en-GB"/>
              <a:t>Management Board &amp; ACW Report #1 - 2019/20</a:t>
            </a: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96D68D4-7D25-45D4-88BA-A6B33CB46789}" type="datetimeFigureOut">
              <a:rPr lang="en-GB" smtClean="0"/>
              <a:t>16/12/2019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25F3A4B-9E16-49DF-BA1F-6396B01B9B3E}" type="slidenum">
              <a:rPr lang="en-GB" smtClean="0"/>
              <a:t>‹#›</a:t>
            </a:fld>
            <a:endParaRPr lang="en-GB"/>
          </a:p>
        </p:txBody>
      </p:sp>
    </p:spTree>
    <p:extLst>
      <p:ext uri="{BB962C8B-B14F-4D97-AF65-F5344CB8AC3E}">
        <p14:creationId xmlns:p14="http://schemas.microsoft.com/office/powerpoint/2010/main" val="2712477170"/>
      </p:ext>
    </p:extLst>
  </p:cSld>
  <p:clrMap bg1="lt1" tx1="dk1" bg2="lt2" tx2="dk2" accent1="accent1" accent2="accent2" accent3="accent3" accent4="accent4" accent5="accent5" accent6="accent6" hlink="hlink" folHlink="folHlink"/>
  <p:hf ftr="0" dt="0"/>
  <p:notesStyle>
    <a:lvl1pPr marL="0" algn="l" defTabSz="914357" rtl="0" eaLnBrk="1" latinLnBrk="0" hangingPunct="1">
      <a:defRPr sz="1200" kern="1200">
        <a:solidFill>
          <a:schemeClr val="tx1"/>
        </a:solidFill>
        <a:latin typeface="+mn-lt"/>
        <a:ea typeface="+mn-ea"/>
        <a:cs typeface="+mn-cs"/>
      </a:defRPr>
    </a:lvl1pPr>
    <a:lvl2pPr marL="457178" algn="l" defTabSz="914357" rtl="0" eaLnBrk="1" latinLnBrk="0" hangingPunct="1">
      <a:defRPr sz="1200" kern="1200">
        <a:solidFill>
          <a:schemeClr val="tx1"/>
        </a:solidFill>
        <a:latin typeface="+mn-lt"/>
        <a:ea typeface="+mn-ea"/>
        <a:cs typeface="+mn-cs"/>
      </a:defRPr>
    </a:lvl2pPr>
    <a:lvl3pPr marL="914357" algn="l" defTabSz="914357" rtl="0" eaLnBrk="1" latinLnBrk="0" hangingPunct="1">
      <a:defRPr sz="1200" kern="1200">
        <a:solidFill>
          <a:schemeClr val="tx1"/>
        </a:solidFill>
        <a:latin typeface="+mn-lt"/>
        <a:ea typeface="+mn-ea"/>
        <a:cs typeface="+mn-cs"/>
      </a:defRPr>
    </a:lvl3pPr>
    <a:lvl4pPr marL="1371536" algn="l" defTabSz="914357" rtl="0" eaLnBrk="1" latinLnBrk="0" hangingPunct="1">
      <a:defRPr sz="1200" kern="1200">
        <a:solidFill>
          <a:schemeClr val="tx1"/>
        </a:solidFill>
        <a:latin typeface="+mn-lt"/>
        <a:ea typeface="+mn-ea"/>
        <a:cs typeface="+mn-cs"/>
      </a:defRPr>
    </a:lvl4pPr>
    <a:lvl5pPr marL="1828714" algn="l" defTabSz="914357" rtl="0" eaLnBrk="1" latinLnBrk="0" hangingPunct="1">
      <a:defRPr sz="1200" kern="1200">
        <a:solidFill>
          <a:schemeClr val="tx1"/>
        </a:solidFill>
        <a:latin typeface="+mn-lt"/>
        <a:ea typeface="+mn-ea"/>
        <a:cs typeface="+mn-cs"/>
      </a:defRPr>
    </a:lvl5pPr>
    <a:lvl6pPr marL="2285892" algn="l" defTabSz="914357" rtl="0" eaLnBrk="1" latinLnBrk="0" hangingPunct="1">
      <a:defRPr sz="1200" kern="1200">
        <a:solidFill>
          <a:schemeClr val="tx1"/>
        </a:solidFill>
        <a:latin typeface="+mn-lt"/>
        <a:ea typeface="+mn-ea"/>
        <a:cs typeface="+mn-cs"/>
      </a:defRPr>
    </a:lvl6pPr>
    <a:lvl7pPr marL="2743070" algn="l" defTabSz="914357" rtl="0" eaLnBrk="1" latinLnBrk="0" hangingPunct="1">
      <a:defRPr sz="1200" kern="1200">
        <a:solidFill>
          <a:schemeClr val="tx1"/>
        </a:solidFill>
        <a:latin typeface="+mn-lt"/>
        <a:ea typeface="+mn-ea"/>
        <a:cs typeface="+mn-cs"/>
      </a:defRPr>
    </a:lvl7pPr>
    <a:lvl8pPr marL="3200249" algn="l" defTabSz="914357" rtl="0" eaLnBrk="1" latinLnBrk="0" hangingPunct="1">
      <a:defRPr sz="1200" kern="1200">
        <a:solidFill>
          <a:schemeClr val="tx1"/>
        </a:solidFill>
        <a:latin typeface="+mn-lt"/>
        <a:ea typeface="+mn-ea"/>
        <a:cs typeface="+mn-cs"/>
      </a:defRPr>
    </a:lvl8pPr>
    <a:lvl9pPr marL="3657428" algn="l" defTabSz="91435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GB"/>
              <a:t>09/08/2019</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F4297-ED00-4231-833B-F4A3A949EC3B}" type="slidenum">
              <a:rPr lang="en-GB" smtClean="0"/>
              <a:t>‹#›</a:t>
            </a:fld>
            <a:endParaRPr lang="en-GB"/>
          </a:p>
        </p:txBody>
      </p:sp>
    </p:spTree>
    <p:extLst>
      <p:ext uri="{BB962C8B-B14F-4D97-AF65-F5344CB8AC3E}">
        <p14:creationId xmlns:p14="http://schemas.microsoft.com/office/powerpoint/2010/main" val="193347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09/08/2019</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F4297-ED00-4231-833B-F4A3A949EC3B}" type="slidenum">
              <a:rPr lang="en-GB" smtClean="0"/>
              <a:t>‹#›</a:t>
            </a:fld>
            <a:endParaRPr lang="en-GB"/>
          </a:p>
        </p:txBody>
      </p:sp>
    </p:spTree>
    <p:extLst>
      <p:ext uri="{BB962C8B-B14F-4D97-AF65-F5344CB8AC3E}">
        <p14:creationId xmlns:p14="http://schemas.microsoft.com/office/powerpoint/2010/main" val="71586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09/08/2019</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F4297-ED00-4231-833B-F4A3A949EC3B}" type="slidenum">
              <a:rPr lang="en-GB" smtClean="0"/>
              <a:t>‹#›</a:t>
            </a:fld>
            <a:endParaRPr lang="en-GB"/>
          </a:p>
        </p:txBody>
      </p:sp>
    </p:spTree>
    <p:extLst>
      <p:ext uri="{BB962C8B-B14F-4D97-AF65-F5344CB8AC3E}">
        <p14:creationId xmlns:p14="http://schemas.microsoft.com/office/powerpoint/2010/main" val="392150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09/08/2019</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F4297-ED00-4231-833B-F4A3A949EC3B}" type="slidenum">
              <a:rPr lang="en-GB" smtClean="0"/>
              <a:t>‹#›</a:t>
            </a:fld>
            <a:endParaRPr lang="en-GB"/>
          </a:p>
        </p:txBody>
      </p:sp>
    </p:spTree>
    <p:extLst>
      <p:ext uri="{BB962C8B-B14F-4D97-AF65-F5344CB8AC3E}">
        <p14:creationId xmlns:p14="http://schemas.microsoft.com/office/powerpoint/2010/main" val="372718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09/08/2019</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F4297-ED00-4231-833B-F4A3A949EC3B}" type="slidenum">
              <a:rPr lang="en-GB" smtClean="0"/>
              <a:t>‹#›</a:t>
            </a:fld>
            <a:endParaRPr lang="en-GB"/>
          </a:p>
        </p:txBody>
      </p:sp>
    </p:spTree>
    <p:extLst>
      <p:ext uri="{BB962C8B-B14F-4D97-AF65-F5344CB8AC3E}">
        <p14:creationId xmlns:p14="http://schemas.microsoft.com/office/powerpoint/2010/main" val="234171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GB"/>
              <a:t>09/08/2019</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7F4297-ED00-4231-833B-F4A3A949EC3B}" type="slidenum">
              <a:rPr lang="en-GB" smtClean="0"/>
              <a:t>‹#›</a:t>
            </a:fld>
            <a:endParaRPr lang="en-GB"/>
          </a:p>
        </p:txBody>
      </p:sp>
    </p:spTree>
    <p:extLst>
      <p:ext uri="{BB962C8B-B14F-4D97-AF65-F5344CB8AC3E}">
        <p14:creationId xmlns:p14="http://schemas.microsoft.com/office/powerpoint/2010/main" val="216363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GB"/>
              <a:t>09/08/2019</a:t>
            </a:r>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7F4297-ED00-4231-833B-F4A3A949EC3B}" type="slidenum">
              <a:rPr lang="en-GB" smtClean="0"/>
              <a:t>‹#›</a:t>
            </a:fld>
            <a:endParaRPr lang="en-GB"/>
          </a:p>
        </p:txBody>
      </p:sp>
    </p:spTree>
    <p:extLst>
      <p:ext uri="{BB962C8B-B14F-4D97-AF65-F5344CB8AC3E}">
        <p14:creationId xmlns:p14="http://schemas.microsoft.com/office/powerpoint/2010/main" val="805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GB"/>
              <a:t>09/08/2019</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7F4297-ED00-4231-833B-F4A3A949EC3B}" type="slidenum">
              <a:rPr lang="en-GB" smtClean="0"/>
              <a:t>‹#›</a:t>
            </a:fld>
            <a:endParaRPr lang="en-GB"/>
          </a:p>
        </p:txBody>
      </p:sp>
    </p:spTree>
    <p:extLst>
      <p:ext uri="{BB962C8B-B14F-4D97-AF65-F5344CB8AC3E}">
        <p14:creationId xmlns:p14="http://schemas.microsoft.com/office/powerpoint/2010/main" val="409202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09/08/2019</a:t>
            </a: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7F4297-ED00-4231-833B-F4A3A949EC3B}" type="slidenum">
              <a:rPr lang="en-GB" smtClean="0"/>
              <a:t>‹#›</a:t>
            </a:fld>
            <a:endParaRPr lang="en-GB"/>
          </a:p>
        </p:txBody>
      </p:sp>
    </p:spTree>
    <p:extLst>
      <p:ext uri="{BB962C8B-B14F-4D97-AF65-F5344CB8AC3E}">
        <p14:creationId xmlns:p14="http://schemas.microsoft.com/office/powerpoint/2010/main" val="191164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09/08/2019</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7F4297-ED00-4231-833B-F4A3A949EC3B}" type="slidenum">
              <a:rPr lang="en-GB" smtClean="0"/>
              <a:t>‹#›</a:t>
            </a:fld>
            <a:endParaRPr lang="en-GB"/>
          </a:p>
        </p:txBody>
      </p:sp>
    </p:spTree>
    <p:extLst>
      <p:ext uri="{BB962C8B-B14F-4D97-AF65-F5344CB8AC3E}">
        <p14:creationId xmlns:p14="http://schemas.microsoft.com/office/powerpoint/2010/main" val="171132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09/08/2019</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7F4297-ED00-4231-833B-F4A3A949EC3B}" type="slidenum">
              <a:rPr lang="en-GB" smtClean="0"/>
              <a:t>‹#›</a:t>
            </a:fld>
            <a:endParaRPr lang="en-GB"/>
          </a:p>
        </p:txBody>
      </p:sp>
    </p:spTree>
    <p:extLst>
      <p:ext uri="{BB962C8B-B14F-4D97-AF65-F5344CB8AC3E}">
        <p14:creationId xmlns:p14="http://schemas.microsoft.com/office/powerpoint/2010/main" val="52565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09/08/2019</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F4297-ED00-4231-833B-F4A3A949EC3B}" type="slidenum">
              <a:rPr lang="en-GB" smtClean="0"/>
              <a:t>‹#›</a:t>
            </a:fld>
            <a:endParaRPr lang="en-GB"/>
          </a:p>
        </p:txBody>
      </p:sp>
    </p:spTree>
    <p:extLst>
      <p:ext uri="{BB962C8B-B14F-4D97-AF65-F5344CB8AC3E}">
        <p14:creationId xmlns:p14="http://schemas.microsoft.com/office/powerpoint/2010/main" val="418802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literaturewales.org/lw-news/breaking-new-groun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hyperlink" Target="https://www.tynewydd.wales/nant/"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Weston%20Jerwood%20Socio-Economic%20Diversity%20&amp;%20Inclusion%20in%20the%20Arts%20Tool-kit" TargetMode="External"/><Relationship Id="rId2" Type="http://schemas.openxmlformats.org/officeDocument/2006/relationships/hyperlink" Target="https://issuu.com/llencymru-litwales/docs/literature_wales_-_strategic_plan_2_92580a16f93663"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www.youtube.com/watch?v=NIrYAKM_9p0"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wa.wales/click/2019/07/reflections-on-wales-book-of-the-year-award/" TargetMode="External"/><Relationship Id="rId2" Type="http://schemas.openxmlformats.org/officeDocument/2006/relationships/hyperlink" Target="https://www.theguardian.com/profile/oliverbullough"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next to a body of water&#10;&#10;Description automatically generated">
            <a:extLst>
              <a:ext uri="{FF2B5EF4-FFF2-40B4-BE49-F238E27FC236}">
                <a16:creationId xmlns="" xmlns:a16="http://schemas.microsoft.com/office/drawing/2014/main" id="{B25DE206-AC7A-445D-AB73-213D22FBDA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508"/>
          <a:stretch/>
        </p:blipFill>
        <p:spPr>
          <a:xfrm>
            <a:off x="0" y="-93888"/>
            <a:ext cx="12192000" cy="6951888"/>
          </a:xfrm>
          <a:prstGeom prst="rect">
            <a:avLst/>
          </a:prstGeom>
        </p:spPr>
      </p:pic>
      <p:sp>
        <p:nvSpPr>
          <p:cNvPr id="13" name="Rectangle 12">
            <a:extLst>
              <a:ext uri="{FF2B5EF4-FFF2-40B4-BE49-F238E27FC236}">
                <a16:creationId xmlns="" xmlns:a16="http://schemas.microsoft.com/office/drawing/2014/main" id="{A8901C7B-2EB4-4F68-8750-33447D5EA03E}"/>
              </a:ext>
            </a:extLst>
          </p:cNvPr>
          <p:cNvSpPr/>
          <p:nvPr/>
        </p:nvSpPr>
        <p:spPr>
          <a:xfrm>
            <a:off x="-2" y="760618"/>
            <a:ext cx="6391277" cy="2125457"/>
          </a:xfrm>
          <a:prstGeom prst="rect">
            <a:avLst/>
          </a:prstGeom>
          <a:solidFill>
            <a:srgbClr val="94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 xmlns:a16="http://schemas.microsoft.com/office/drawing/2014/main" id="{94989F5F-EAD7-489D-9DD6-574EE36054B2}"/>
              </a:ext>
            </a:extLst>
          </p:cNvPr>
          <p:cNvSpPr>
            <a:spLocks noGrp="1"/>
          </p:cNvSpPr>
          <p:nvPr>
            <p:ph type="ctrTitle"/>
          </p:nvPr>
        </p:nvSpPr>
        <p:spPr>
          <a:xfrm>
            <a:off x="114312" y="1432687"/>
            <a:ext cx="7857352" cy="1225550"/>
          </a:xfrm>
        </p:spPr>
        <p:txBody>
          <a:bodyPr>
            <a:normAutofit fontScale="90000"/>
          </a:bodyPr>
          <a:lstStyle/>
          <a:p>
            <a:pPr algn="l" fontAlgn="base"/>
            <a:r>
              <a:rPr lang="en-GB" sz="2857" b="1" dirty="0">
                <a:solidFill>
                  <a:schemeClr val="bg1"/>
                </a:solidFill>
                <a:latin typeface="Faricy New Rg" panose="020B0503000000020004" pitchFamily="34" charset="0"/>
              </a:rPr>
              <a:t>2019/2020</a:t>
            </a:r>
            <a:br>
              <a:rPr lang="en-GB" sz="2857" b="1" dirty="0">
                <a:solidFill>
                  <a:schemeClr val="bg1"/>
                </a:solidFill>
                <a:latin typeface="Faricy New Rg" panose="020B0503000000020004" pitchFamily="34" charset="0"/>
              </a:rPr>
            </a:br>
            <a:r>
              <a:rPr lang="en-GB" sz="2857" b="1" dirty="0">
                <a:solidFill>
                  <a:schemeClr val="bg1"/>
                </a:solidFill>
                <a:latin typeface="Faricy New Rg" panose="020B0503000000020004" pitchFamily="34" charset="0"/>
              </a:rPr>
              <a:t/>
            </a:r>
            <a:br>
              <a:rPr lang="en-GB" sz="2857" b="1" dirty="0">
                <a:solidFill>
                  <a:schemeClr val="bg1"/>
                </a:solidFill>
                <a:latin typeface="Faricy New Rg" panose="020B0503000000020004" pitchFamily="34" charset="0"/>
              </a:rPr>
            </a:br>
            <a:r>
              <a:rPr lang="en-GB" sz="2857" b="1" dirty="0">
                <a:solidFill>
                  <a:srgbClr val="323030"/>
                </a:solidFill>
                <a:latin typeface="Faricy New Rg" panose="020B0503000000020004" pitchFamily="34" charset="0"/>
              </a:rPr>
              <a:t>Organisational Report #1</a:t>
            </a:r>
            <a:r>
              <a:rPr lang="en-GB" sz="2857" b="1" dirty="0">
                <a:solidFill>
                  <a:schemeClr val="bg1"/>
                </a:solidFill>
                <a:latin typeface="Faricy New Rg" panose="020B0503000000020004" pitchFamily="34" charset="0"/>
              </a:rPr>
              <a:t/>
            </a:r>
            <a:br>
              <a:rPr lang="en-GB" sz="2857" b="1" dirty="0">
                <a:solidFill>
                  <a:schemeClr val="bg1"/>
                </a:solidFill>
                <a:latin typeface="Faricy New Rg" panose="020B0503000000020004" pitchFamily="34" charset="0"/>
              </a:rPr>
            </a:br>
            <a:r>
              <a:rPr lang="en-GB" sz="2857" b="1" dirty="0">
                <a:solidFill>
                  <a:schemeClr val="bg1"/>
                </a:solidFill>
                <a:latin typeface="Faricy New Rg" panose="020B0503000000020004" pitchFamily="34" charset="0"/>
              </a:rPr>
              <a:t/>
            </a:r>
            <a:br>
              <a:rPr lang="en-GB" sz="2857" b="1" dirty="0">
                <a:solidFill>
                  <a:schemeClr val="bg1"/>
                </a:solidFill>
                <a:latin typeface="Faricy New Rg" panose="020B0503000000020004" pitchFamily="34" charset="0"/>
              </a:rPr>
            </a:br>
            <a:r>
              <a:rPr lang="en-GB" sz="1714" b="1" dirty="0">
                <a:solidFill>
                  <a:schemeClr val="bg1"/>
                </a:solidFill>
                <a:latin typeface="Faricy New Rg" panose="020B0503000000020004" pitchFamily="34" charset="0"/>
              </a:rPr>
              <a:t>Period covered: 1 April – 31 July 2019</a:t>
            </a:r>
            <a:endParaRPr lang="en-GB" sz="2857" b="1" dirty="0">
              <a:solidFill>
                <a:schemeClr val="bg1"/>
              </a:solidFill>
              <a:latin typeface="Faricy New Rg" panose="020B0503000000020004" pitchFamily="34" charset="0"/>
            </a:endParaRPr>
          </a:p>
        </p:txBody>
      </p:sp>
      <p:sp>
        <p:nvSpPr>
          <p:cNvPr id="4" name="Slide Number Placeholder 3">
            <a:extLst>
              <a:ext uri="{FF2B5EF4-FFF2-40B4-BE49-F238E27FC236}">
                <a16:creationId xmlns="" xmlns:a16="http://schemas.microsoft.com/office/drawing/2014/main" id="{85C1AE19-6102-4816-B4F1-67FF25B7A11E}"/>
              </a:ext>
            </a:extLst>
          </p:cNvPr>
          <p:cNvSpPr>
            <a:spLocks noGrp="1"/>
          </p:cNvSpPr>
          <p:nvPr>
            <p:ph type="sldNum" sz="quarter" idx="12"/>
          </p:nvPr>
        </p:nvSpPr>
        <p:spPr/>
        <p:txBody>
          <a:bodyPr/>
          <a:lstStyle/>
          <a:p>
            <a:fld id="{E57F4297-ED00-4231-833B-F4A3A949EC3B}" type="slidenum">
              <a:rPr lang="en-GB" smtClean="0"/>
              <a:t>1</a:t>
            </a:fld>
            <a:endParaRPr lang="en-GB" dirty="0"/>
          </a:p>
        </p:txBody>
      </p:sp>
      <p:pic>
        <p:nvPicPr>
          <p:cNvPr id="10" name="Picture 9" descr="A close up of a logo&#10;&#10;Description automatically generated">
            <a:extLst>
              <a:ext uri="{FF2B5EF4-FFF2-40B4-BE49-F238E27FC236}">
                <a16:creationId xmlns="" xmlns:a16="http://schemas.microsoft.com/office/drawing/2014/main" id="{4F98EDDF-68D1-4ACB-8992-20FFB2BAC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87" y="5132914"/>
            <a:ext cx="3443045" cy="885825"/>
          </a:xfrm>
          <a:prstGeom prst="rect">
            <a:avLst/>
          </a:prstGeom>
        </p:spPr>
      </p:pic>
    </p:spTree>
    <p:extLst>
      <p:ext uri="{BB962C8B-B14F-4D97-AF65-F5344CB8AC3E}">
        <p14:creationId xmlns:p14="http://schemas.microsoft.com/office/powerpoint/2010/main" val="2752294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7DF4418B-F0C3-4EEF-8290-02380E9CC023}"/>
              </a:ext>
            </a:extLst>
          </p:cNvPr>
          <p:cNvGraphicFramePr>
            <a:graphicFrameLocks noGrp="1"/>
          </p:cNvGraphicFramePr>
          <p:nvPr>
            <p:extLst>
              <p:ext uri="{D42A27DB-BD31-4B8C-83A1-F6EECF244321}">
                <p14:modId xmlns:p14="http://schemas.microsoft.com/office/powerpoint/2010/main" val="2577994059"/>
              </p:ext>
            </p:extLst>
          </p:nvPr>
        </p:nvGraphicFramePr>
        <p:xfrm>
          <a:off x="322629" y="1639127"/>
          <a:ext cx="11412463" cy="4736225"/>
        </p:xfrm>
        <a:graphic>
          <a:graphicData uri="http://schemas.openxmlformats.org/drawingml/2006/table">
            <a:tbl>
              <a:tblPr firstRow="1" firstCol="1" bandRow="1"/>
              <a:tblGrid>
                <a:gridCol w="3914377">
                  <a:extLst>
                    <a:ext uri="{9D8B030D-6E8A-4147-A177-3AD203B41FA5}">
                      <a16:colId xmlns="" xmlns:a16="http://schemas.microsoft.com/office/drawing/2014/main" val="3119972959"/>
                    </a:ext>
                  </a:extLst>
                </a:gridCol>
                <a:gridCol w="5994400">
                  <a:extLst>
                    <a:ext uri="{9D8B030D-6E8A-4147-A177-3AD203B41FA5}">
                      <a16:colId xmlns="" xmlns:a16="http://schemas.microsoft.com/office/drawing/2014/main" val="736020784"/>
                    </a:ext>
                  </a:extLst>
                </a:gridCol>
                <a:gridCol w="1503686">
                  <a:extLst>
                    <a:ext uri="{9D8B030D-6E8A-4147-A177-3AD203B41FA5}">
                      <a16:colId xmlns="" xmlns:a16="http://schemas.microsoft.com/office/drawing/2014/main" val="1776716464"/>
                    </a:ext>
                  </a:extLst>
                </a:gridCol>
              </a:tblGrid>
              <a:tr h="661259">
                <a:tc>
                  <a:txBody>
                    <a:bodyPr/>
                    <a:lstStyle/>
                    <a:p>
                      <a:pPr algn="ctr" fontAlgn="base">
                        <a:spcBef>
                          <a:spcPts val="0"/>
                        </a:spcBef>
                        <a:spcAft>
                          <a:spcPts val="0"/>
                        </a:spcAft>
                      </a:pPr>
                      <a:r>
                        <a:rPr lang="en-GB" sz="12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Targets for 31 March 2020</a:t>
                      </a:r>
                      <a:endParaRPr lang="en-GB" sz="12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2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Current Progress</a:t>
                      </a:r>
                      <a:endParaRPr lang="en-GB" sz="1200" b="1" i="0" u="none" strike="noStrike" dirty="0">
                        <a:effectLst/>
                        <a:latin typeface="Faricy New Rg" panose="020B0503000000020004" pitchFamily="34" charset="0"/>
                      </a:endParaRPr>
                    </a:p>
                    <a:p>
                      <a:pPr algn="ctr" fontAlgn="base">
                        <a:spcBef>
                          <a:spcPts val="0"/>
                        </a:spcBef>
                        <a:spcAft>
                          <a:spcPts val="0"/>
                        </a:spcAft>
                      </a:pPr>
                      <a:r>
                        <a:rPr lang="en-GB" sz="12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1 April – 31 July 2019</a:t>
                      </a:r>
                      <a:endParaRPr lang="en-GB" sz="12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2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Method of data capture</a:t>
                      </a:r>
                      <a:endParaRPr lang="en-GB" sz="12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extLst>
                  <a:ext uri="{0D108BD9-81ED-4DB2-BD59-A6C34878D82A}">
                    <a16:rowId xmlns="" xmlns:a16="http://schemas.microsoft.com/office/drawing/2014/main" val="1984690769"/>
                  </a:ext>
                </a:extLst>
              </a:tr>
              <a:tr h="534351">
                <a:tc>
                  <a:txBody>
                    <a:bodyPr/>
                    <a:lstStyle/>
                    <a:p>
                      <a:pPr>
                        <a:lnSpc>
                          <a:spcPct val="107000"/>
                        </a:lnSpc>
                        <a:spcAft>
                          <a:spcPts val="0"/>
                        </a:spcAft>
                      </a:pPr>
                      <a:r>
                        <a:rPr lang="en-GB" sz="1200" b="1" dirty="0">
                          <a:effectLst/>
                          <a:latin typeface="+mn-lt"/>
                          <a:ea typeface="Calibri" panose="020F0502020204030204" pitchFamily="34" charset="0"/>
                          <a:cs typeface="Times New Roman" panose="02020603050405020304" pitchFamily="18" charset="0"/>
                        </a:rPr>
                        <a:t>40% staff </a:t>
                      </a:r>
                      <a:r>
                        <a:rPr lang="en-GB" sz="1200" dirty="0">
                          <a:effectLst/>
                          <a:latin typeface="+mn-lt"/>
                          <a:ea typeface="Calibri" panose="020F0502020204030204" pitchFamily="34" charset="0"/>
                          <a:cs typeface="Times New Roman" panose="02020603050405020304" pitchFamily="18" charset="0"/>
                        </a:rPr>
                        <a:t>have attended at least </a:t>
                      </a:r>
                      <a:r>
                        <a:rPr lang="en-GB" sz="1200" b="1" dirty="0">
                          <a:effectLst/>
                          <a:latin typeface="+mn-lt"/>
                          <a:ea typeface="Calibri" panose="020F0502020204030204" pitchFamily="34" charset="0"/>
                          <a:cs typeface="Times New Roman" panose="02020603050405020304" pitchFamily="18" charset="0"/>
                        </a:rPr>
                        <a:t>3 cross-team training sessions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b="1" dirty="0">
                          <a:solidFill>
                            <a:schemeClr val="tx1"/>
                          </a:solidFill>
                          <a:effectLst/>
                          <a:latin typeface="+mn-lt"/>
                          <a:ea typeface="Times New Roman" panose="02020603050405020304" pitchFamily="18" charset="0"/>
                          <a:cs typeface="Calibri" panose="020F0502020204030204" pitchFamily="34" charset="0"/>
                        </a:rPr>
                        <a:t>1 cross-team training session </a:t>
                      </a:r>
                      <a:r>
                        <a:rPr lang="en-GB" sz="1200" b="0" dirty="0">
                          <a:solidFill>
                            <a:schemeClr val="tx1"/>
                          </a:solidFill>
                          <a:effectLst/>
                          <a:latin typeface="+mn-lt"/>
                          <a:ea typeface="Times New Roman" panose="02020603050405020304" pitchFamily="18" charset="0"/>
                          <a:cs typeface="Calibri" panose="020F0502020204030204" pitchFamily="34" charset="0"/>
                        </a:rPr>
                        <a:t>has so far taken place, attended by </a:t>
                      </a:r>
                      <a:r>
                        <a:rPr lang="en-GB" sz="1200" b="1" dirty="0">
                          <a:solidFill>
                            <a:schemeClr val="tx1"/>
                          </a:solidFill>
                          <a:effectLst/>
                          <a:latin typeface="+mn-lt"/>
                          <a:ea typeface="Times New Roman" panose="02020603050405020304" pitchFamily="18" charset="0"/>
                          <a:cs typeface="Calibri" panose="020F0502020204030204" pitchFamily="34" charset="0"/>
                        </a:rPr>
                        <a:t>35% of the staff </a:t>
                      </a:r>
                      <a:r>
                        <a:rPr lang="en-GB" sz="1200" b="0" dirty="0">
                          <a:solidFill>
                            <a:schemeClr val="tx1"/>
                          </a:solidFill>
                          <a:effectLst/>
                          <a:latin typeface="+mn-lt"/>
                          <a:ea typeface="Times New Roman" panose="02020603050405020304" pitchFamily="18" charset="0"/>
                          <a:cs typeface="Calibri" panose="020F0502020204030204" pitchFamily="34" charset="0"/>
                        </a:rPr>
                        <a:t>(SMT Finance Training). Further sessions are being planned.</a:t>
                      </a:r>
                      <a:endParaRPr lang="en-GB" sz="1200" b="0" dirty="0">
                        <a:solidFill>
                          <a:schemeClr val="tx1"/>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base">
                        <a:spcBef>
                          <a:spcPts val="0"/>
                        </a:spcBef>
                        <a:spcAft>
                          <a:spcPts val="0"/>
                        </a:spcAft>
                      </a:pPr>
                      <a:r>
                        <a:rPr lang="en-GB" sz="1200" kern="1200" dirty="0">
                          <a:solidFill>
                            <a:schemeClr val="tx1"/>
                          </a:solidFill>
                          <a:effectLst/>
                          <a:latin typeface="+mn-lt"/>
                          <a:ea typeface="+mn-ea"/>
                          <a:cs typeface="+mn-cs"/>
                        </a:rPr>
                        <a:t>Our project progress and evaluation reports </a:t>
                      </a:r>
                      <a:endParaRPr lang="en-GB" sz="1200" b="0" i="0" u="none" strike="noStrike" dirty="0">
                        <a:effectLst/>
                        <a:latin typeface="+mn-lt"/>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42397190"/>
                  </a:ext>
                </a:extLst>
              </a:tr>
              <a:tr h="848030">
                <a:tc>
                  <a:txBody>
                    <a:bodyPr/>
                    <a:lstStyle/>
                    <a:p>
                      <a:pPr>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At least </a:t>
                      </a:r>
                      <a:r>
                        <a:rPr lang="en-GB" sz="1200" b="1" dirty="0">
                          <a:effectLst/>
                          <a:latin typeface="+mn-lt"/>
                          <a:ea typeface="Calibri" panose="020F0502020204030204" pitchFamily="34" charset="0"/>
                          <a:cs typeface="Times New Roman" panose="02020603050405020304" pitchFamily="18" charset="0"/>
                        </a:rPr>
                        <a:t>2 staff </a:t>
                      </a:r>
                      <a:r>
                        <a:rPr lang="en-GB" sz="1200" dirty="0">
                          <a:effectLst/>
                          <a:latin typeface="+mn-lt"/>
                          <a:ea typeface="Calibri" panose="020F0502020204030204" pitchFamily="34" charset="0"/>
                          <a:cs typeface="Times New Roman" panose="02020603050405020304" pitchFamily="18" charset="0"/>
                        </a:rPr>
                        <a:t>have benefitted from sustained professional development opportunities (e.g. courses)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b="1" dirty="0">
                          <a:effectLst/>
                          <a:latin typeface="+mn-lt"/>
                          <a:ea typeface="Calibri" panose="020F0502020204030204" pitchFamily="34" charset="0"/>
                          <a:cs typeface="Times New Roman" panose="02020603050405020304" pitchFamily="18" charset="0"/>
                        </a:rPr>
                        <a:t>2 staff </a:t>
                      </a:r>
                      <a:r>
                        <a:rPr lang="en-GB" sz="1200" dirty="0">
                          <a:effectLst/>
                          <a:latin typeface="+mn-lt"/>
                          <a:ea typeface="Calibri" panose="020F0502020204030204" pitchFamily="34" charset="0"/>
                          <a:cs typeface="Times New Roman" panose="02020603050405020304" pitchFamily="18" charset="0"/>
                        </a:rPr>
                        <a:t>have benefitted from sustained professional development opportunities. </a:t>
                      </a:r>
                      <a:r>
                        <a:rPr lang="en-GB" sz="1200" dirty="0">
                          <a:solidFill>
                            <a:srgbClr val="000000"/>
                          </a:solidFill>
                          <a:effectLst/>
                          <a:latin typeface="+mn-lt"/>
                          <a:ea typeface="Times New Roman" panose="02020603050405020304" pitchFamily="18" charset="0"/>
                          <a:cs typeface="Calibri" panose="020F0502020204030204" pitchFamily="34" charset="0"/>
                        </a:rPr>
                        <a:t>Our Finance Officer is currently undertaking an </a:t>
                      </a:r>
                      <a:r>
                        <a:rPr lang="en-GB" sz="1200" b="0" dirty="0">
                          <a:solidFill>
                            <a:srgbClr val="000000"/>
                          </a:solidFill>
                          <a:effectLst/>
                          <a:latin typeface="+mn-lt"/>
                          <a:ea typeface="Times New Roman" panose="02020603050405020304" pitchFamily="18" charset="0"/>
                          <a:cs typeface="Calibri" panose="020F0502020204030204" pitchFamily="34" charset="0"/>
                        </a:rPr>
                        <a:t>AAT Level 4 accountancy qualification. The Venue Manager based at </a:t>
                      </a:r>
                      <a:r>
                        <a:rPr lang="en-GB" sz="1200" b="0" dirty="0" err="1">
                          <a:solidFill>
                            <a:srgbClr val="000000"/>
                          </a:solidFill>
                          <a:effectLst/>
                          <a:latin typeface="+mn-lt"/>
                          <a:ea typeface="Times New Roman" panose="02020603050405020304" pitchFamily="18" charset="0"/>
                          <a:cs typeface="Calibri" panose="020F0502020204030204" pitchFamily="34" charset="0"/>
                        </a:rPr>
                        <a:t>Tŷ</a:t>
                      </a:r>
                      <a:r>
                        <a:rPr lang="en-GB" sz="1200" b="0" dirty="0">
                          <a:solidFill>
                            <a:srgbClr val="000000"/>
                          </a:solidFill>
                          <a:effectLst/>
                          <a:latin typeface="+mn-lt"/>
                          <a:ea typeface="Times New Roman" panose="02020603050405020304" pitchFamily="18" charset="0"/>
                          <a:cs typeface="Calibri" panose="020F0502020204030204" pitchFamily="34" charset="0"/>
                        </a:rPr>
                        <a:t> Newydd Writing Centre  is currently 2/3rds of the way through a CIM accredited Marketing and Communications Level 4 qualification</a:t>
                      </a:r>
                      <a:r>
                        <a:rPr lang="en-GB" sz="1200" dirty="0">
                          <a:solidFill>
                            <a:srgbClr val="000000"/>
                          </a:solidFill>
                          <a:effectLst/>
                          <a:latin typeface="+mn-lt"/>
                          <a:ea typeface="Times New Roman" panose="02020603050405020304" pitchFamily="18" charset="0"/>
                          <a:cs typeface="Calibri" panose="020F0502020204030204" pitchFamily="34" charset="0"/>
                        </a:rPr>
                        <a:t>. </a:t>
                      </a:r>
                      <a:endParaRPr lang="en-GB" sz="1200"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ase">
                        <a:spcBef>
                          <a:spcPts val="0"/>
                        </a:spcBef>
                        <a:spcAft>
                          <a:spcPts val="0"/>
                        </a:spcAft>
                      </a:pPr>
                      <a:endParaRPr lang="en-GB" sz="1200" b="0" i="0" u="none" strike="noStrike" dirty="0">
                        <a:effectLst/>
                        <a:latin typeface="Arial" panose="020B0604020202020204" pitchFamily="34" charset="0"/>
                      </a:endParaRPr>
                    </a:p>
                  </a:txBody>
                  <a:tcPr marL="54834" marR="54834" marT="76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62706386"/>
                  </a:ext>
                </a:extLst>
              </a:tr>
              <a:tr h="730025">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Staff job satisfaction ratings have increased by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at least 7%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a:t>
                      </a:r>
                      <a:r>
                        <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staff well-being survey will be conducted after the Organisational Review </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as part of the Staff Well-being Plan. This will provide baseline data for this target.</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spcBef>
                          <a:spcPts val="0"/>
                        </a:spcBef>
                        <a:spcAft>
                          <a:spcPts val="0"/>
                        </a:spcAft>
                      </a:pPr>
                      <a:r>
                        <a:rPr lang="en-GB" sz="1200" kern="1200" dirty="0">
                          <a:solidFill>
                            <a:schemeClr val="tx1"/>
                          </a:solidFill>
                          <a:effectLst/>
                          <a:latin typeface="+mn-lt"/>
                          <a:ea typeface="+mn-ea"/>
                          <a:cs typeface="+mn-cs"/>
                        </a:rPr>
                        <a:t>Company culture analysis as part of the Staff Well-Being Plan and the PDRs</a:t>
                      </a:r>
                      <a:endParaRPr lang="en-GB" sz="1200" b="0" i="0" u="none" strike="noStrike" dirty="0">
                        <a:effectLst/>
                        <a:latin typeface="Arial" panose="020B06040202020202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02386296"/>
                  </a:ext>
                </a:extLst>
              </a:tr>
              <a:tr h="921884">
                <a:tc>
                  <a:txBody>
                    <a:bodyPr/>
                    <a:lstStyle/>
                    <a:p>
                      <a:pPr>
                        <a:lnSpc>
                          <a:spcPct val="107000"/>
                        </a:lnSpc>
                        <a:spcAft>
                          <a:spcPts val="0"/>
                        </a:spcAft>
                      </a:pPr>
                      <a:r>
                        <a:rPr lang="en-GB" sz="1200" b="1" dirty="0">
                          <a:effectLst/>
                          <a:latin typeface="+mn-lt"/>
                          <a:ea typeface="Calibri" panose="020F0502020204030204" pitchFamily="34" charset="0"/>
                          <a:cs typeface="Times New Roman" panose="02020603050405020304" pitchFamily="18" charset="0"/>
                        </a:rPr>
                        <a:t>At least 5% </a:t>
                      </a:r>
                      <a:r>
                        <a:rPr lang="en-GB" sz="1200" dirty="0">
                          <a:effectLst/>
                          <a:latin typeface="+mn-lt"/>
                          <a:ea typeface="Calibri" panose="020F0502020204030204" pitchFamily="34" charset="0"/>
                          <a:cs typeface="Times New Roman" panose="02020603050405020304" pitchFamily="18" charset="0"/>
                        </a:rPr>
                        <a:t>of our employees, volunteers , contractors and Directors identify as BAME and 5% have disabilities, and 1 of these is in a senior position on the staff and Board (pending vacancy availability)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kern="1200" dirty="0">
                          <a:solidFill>
                            <a:schemeClr val="tx1"/>
                          </a:solidFill>
                          <a:effectLst/>
                          <a:latin typeface="+mn-lt"/>
                          <a:ea typeface="+mn-ea"/>
                          <a:cs typeface="+mn-cs"/>
                        </a:rPr>
                        <a:t>We are currently </a:t>
                      </a:r>
                      <a:r>
                        <a:rPr lang="en-GB" sz="1200" b="0" kern="1200" dirty="0">
                          <a:solidFill>
                            <a:schemeClr val="tx1"/>
                          </a:solidFill>
                          <a:effectLst/>
                          <a:latin typeface="+mn-lt"/>
                          <a:ea typeface="+mn-ea"/>
                          <a:cs typeface="+mn-cs"/>
                        </a:rPr>
                        <a:t>finalising plans to roll-out our Equalities &amp; Diversity form to measure this. </a:t>
                      </a:r>
                      <a:r>
                        <a:rPr lang="en-GB" sz="1200" kern="1200" dirty="0">
                          <a:solidFill>
                            <a:schemeClr val="tx1"/>
                          </a:solidFill>
                          <a:effectLst/>
                          <a:latin typeface="+mn-lt"/>
                          <a:ea typeface="+mn-ea"/>
                          <a:cs typeface="+mn-cs"/>
                        </a:rPr>
                        <a:t> </a:t>
                      </a:r>
                      <a:r>
                        <a:rPr lang="en-GB" sz="1200" b="0" dirty="0">
                          <a:solidFill>
                            <a:srgbClr val="000000"/>
                          </a:solidFill>
                          <a:effectLst/>
                          <a:latin typeface="+mn-lt"/>
                          <a:ea typeface="Times New Roman" panose="02020603050405020304" pitchFamily="18" charset="0"/>
                          <a:cs typeface="Calibri" panose="020F0502020204030204" pitchFamily="34" charset="0"/>
                        </a:rPr>
                        <a:t>Directors received an Equality and Diversity questionnaire in July. Staff will be sent a questionnaire in September 2019. This will provide baseline data for this target.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base">
                        <a:spcBef>
                          <a:spcPts val="0"/>
                        </a:spcBef>
                        <a:spcAft>
                          <a:spcPts val="0"/>
                        </a:spcAft>
                      </a:pPr>
                      <a:r>
                        <a:rPr lang="en-GB" sz="1200" kern="1200" dirty="0">
                          <a:solidFill>
                            <a:schemeClr val="tx1"/>
                          </a:solidFill>
                          <a:effectLst/>
                          <a:latin typeface="+mn-lt"/>
                          <a:ea typeface="+mn-ea"/>
                          <a:cs typeface="+mn-cs"/>
                        </a:rPr>
                        <a:t>Our project progress and evaluation reports </a:t>
                      </a:r>
                      <a:endParaRPr lang="en-GB" sz="1200" b="0" i="0" u="none" strike="noStrike" dirty="0">
                        <a:effectLst/>
                        <a:latin typeface="+mn-lt"/>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46819946"/>
                  </a:ext>
                </a:extLst>
              </a:tr>
              <a:tr h="1031565">
                <a:tc>
                  <a:txBody>
                    <a:bodyPr/>
                    <a:lstStyle/>
                    <a:p>
                      <a:pPr>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We will have worked with at least </a:t>
                      </a:r>
                      <a:r>
                        <a:rPr lang="en-GB" sz="1200" b="1" dirty="0">
                          <a:effectLst/>
                          <a:latin typeface="+mn-lt"/>
                          <a:ea typeface="Calibri" panose="020F0502020204030204" pitchFamily="34" charset="0"/>
                          <a:cs typeface="Times New Roman" panose="02020603050405020304" pitchFamily="18" charset="0"/>
                        </a:rPr>
                        <a:t>7 volunteers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0" dirty="0">
                          <a:solidFill>
                            <a:srgbClr val="000000"/>
                          </a:solidFill>
                          <a:effectLst/>
                          <a:latin typeface="+mn-lt"/>
                          <a:ea typeface="Times New Roman" panose="02020603050405020304" pitchFamily="18" charset="0"/>
                          <a:cs typeface="Calibri" panose="020F0502020204030204" pitchFamily="34" charset="0"/>
                        </a:rPr>
                        <a:t>We have had </a:t>
                      </a:r>
                      <a:r>
                        <a:rPr lang="en-GB" sz="1200" b="1" dirty="0">
                          <a:solidFill>
                            <a:srgbClr val="000000"/>
                          </a:solidFill>
                          <a:effectLst/>
                          <a:latin typeface="+mn-lt"/>
                          <a:ea typeface="Times New Roman" panose="02020603050405020304" pitchFamily="18" charset="0"/>
                          <a:cs typeface="Calibri" panose="020F0502020204030204" pitchFamily="34" charset="0"/>
                        </a:rPr>
                        <a:t>1 volunteer </a:t>
                      </a:r>
                      <a:r>
                        <a:rPr lang="en-GB" sz="1200" b="0" dirty="0">
                          <a:solidFill>
                            <a:srgbClr val="000000"/>
                          </a:solidFill>
                          <a:effectLst/>
                          <a:latin typeface="+mn-lt"/>
                          <a:ea typeface="Times New Roman" panose="02020603050405020304" pitchFamily="18" charset="0"/>
                          <a:cs typeface="Calibri" panose="020F0502020204030204" pitchFamily="34" charset="0"/>
                        </a:rPr>
                        <a:t>in the </a:t>
                      </a:r>
                      <a:r>
                        <a:rPr lang="en-GB" sz="1200" dirty="0">
                          <a:solidFill>
                            <a:srgbClr val="000000"/>
                          </a:solidFill>
                          <a:effectLst/>
                          <a:latin typeface="+mn-lt"/>
                          <a:ea typeface="Calibri" panose="020F0502020204030204" pitchFamily="34" charset="0"/>
                          <a:cs typeface="Times New Roman" panose="02020603050405020304" pitchFamily="18" charset="0"/>
                        </a:rPr>
                        <a:t>Tŷ Newydd </a:t>
                      </a:r>
                      <a:r>
                        <a:rPr lang="en-GB" sz="1200" b="0" dirty="0">
                          <a:solidFill>
                            <a:srgbClr val="000000"/>
                          </a:solidFill>
                          <a:effectLst/>
                          <a:latin typeface="+mn-lt"/>
                          <a:ea typeface="Times New Roman" panose="02020603050405020304" pitchFamily="18" charset="0"/>
                          <a:cs typeface="Calibri" panose="020F0502020204030204" pitchFamily="34" charset="0"/>
                        </a:rPr>
                        <a:t>office so far, with another</a:t>
                      </a:r>
                      <a:r>
                        <a:rPr lang="en-GB" sz="1200" b="1" dirty="0">
                          <a:solidFill>
                            <a:srgbClr val="000000"/>
                          </a:solidFill>
                          <a:effectLst/>
                          <a:latin typeface="+mn-lt"/>
                          <a:ea typeface="Times New Roman" panose="02020603050405020304" pitchFamily="18" charset="0"/>
                          <a:cs typeface="Calibri" panose="020F0502020204030204" pitchFamily="34" charset="0"/>
                        </a:rPr>
                        <a:t> </a:t>
                      </a:r>
                      <a:r>
                        <a:rPr lang="en-GB" sz="1200" b="0" dirty="0">
                          <a:solidFill>
                            <a:srgbClr val="000000"/>
                          </a:solidFill>
                          <a:effectLst/>
                          <a:latin typeface="+mn-lt"/>
                          <a:ea typeface="Times New Roman" panose="02020603050405020304" pitchFamily="18" charset="0"/>
                          <a:cs typeface="Calibri" panose="020F0502020204030204" pitchFamily="34" charset="0"/>
                        </a:rPr>
                        <a:t>2 Erasmus+ interns from </a:t>
                      </a:r>
                      <a:r>
                        <a:rPr lang="en-GB" sz="1200" kern="1200" dirty="0">
                          <a:solidFill>
                            <a:schemeClr val="tx1"/>
                          </a:solidFill>
                          <a:latin typeface="+mn-lt"/>
                          <a:ea typeface="+mn-ea"/>
                          <a:cs typeface="+mn-cs"/>
                        </a:rPr>
                        <a:t>Humboldt University, Germany,</a:t>
                      </a:r>
                      <a:r>
                        <a:rPr lang="en-GB" sz="1200" b="0" dirty="0">
                          <a:solidFill>
                            <a:srgbClr val="000000"/>
                          </a:solidFill>
                          <a:effectLst/>
                          <a:latin typeface="+mn-lt"/>
                          <a:ea typeface="Times New Roman" panose="02020603050405020304" pitchFamily="18" charset="0"/>
                          <a:cs typeface="Calibri" panose="020F0502020204030204" pitchFamily="34" charset="0"/>
                        </a:rPr>
                        <a:t> </a:t>
                      </a:r>
                      <a:r>
                        <a:rPr lang="en-GB" sz="1200" dirty="0">
                          <a:solidFill>
                            <a:srgbClr val="000000"/>
                          </a:solidFill>
                          <a:effectLst/>
                          <a:latin typeface="+mn-lt"/>
                          <a:ea typeface="Times New Roman" panose="02020603050405020304" pitchFamily="18" charset="0"/>
                          <a:cs typeface="Calibri" panose="020F0502020204030204" pitchFamily="34" charset="0"/>
                        </a:rPr>
                        <a:t>and 1 Arts &amp; Business Fundraising Intern scheduled to work from the Cardiff office in the autumn. An offer for another from </a:t>
                      </a:r>
                      <a:r>
                        <a:rPr lang="en-GB" sz="1200" b="0" dirty="0">
                          <a:solidFill>
                            <a:srgbClr val="000000"/>
                          </a:solidFill>
                          <a:effectLst/>
                          <a:latin typeface="+mn-lt"/>
                          <a:ea typeface="Times New Roman" panose="02020603050405020304" pitchFamily="18" charset="0"/>
                          <a:cs typeface="Calibri" panose="020F0502020204030204" pitchFamily="34" charset="0"/>
                        </a:rPr>
                        <a:t>Open University </a:t>
                      </a:r>
                      <a:r>
                        <a:rPr lang="en-GB" sz="1200" dirty="0">
                          <a:solidFill>
                            <a:srgbClr val="000000"/>
                          </a:solidFill>
                          <a:effectLst/>
                          <a:latin typeface="+mn-lt"/>
                          <a:ea typeface="Times New Roman" panose="02020603050405020304" pitchFamily="18" charset="0"/>
                          <a:cs typeface="Calibri" panose="020F0502020204030204" pitchFamily="34" charset="0"/>
                        </a:rPr>
                        <a:t>is currently being explored. We have also worked with </a:t>
                      </a:r>
                      <a:r>
                        <a:rPr lang="en-GB" sz="1200" b="1" dirty="0">
                          <a:solidFill>
                            <a:srgbClr val="000000"/>
                          </a:solidFill>
                          <a:effectLst/>
                          <a:latin typeface="+mn-lt"/>
                          <a:ea typeface="Times New Roman" panose="02020603050405020304" pitchFamily="18" charset="0"/>
                          <a:cs typeface="Calibri" panose="020F0502020204030204" pitchFamily="34" charset="0"/>
                        </a:rPr>
                        <a:t>12 volunteers</a:t>
                      </a:r>
                      <a:r>
                        <a:rPr lang="en-GB" sz="1200" dirty="0">
                          <a:solidFill>
                            <a:srgbClr val="000000"/>
                          </a:solidFill>
                          <a:effectLst/>
                          <a:latin typeface="+mn-lt"/>
                          <a:ea typeface="Times New Roman" panose="02020603050405020304" pitchFamily="18" charset="0"/>
                          <a:cs typeface="Calibri" panose="020F0502020204030204" pitchFamily="34" charset="0"/>
                        </a:rPr>
                        <a:t> at Singleton Hospital, Swansea</a:t>
                      </a:r>
                      <a:r>
                        <a:rPr lang="en-GB" sz="1200" b="0" dirty="0">
                          <a:solidFill>
                            <a:srgbClr val="000000"/>
                          </a:solidFill>
                          <a:effectLst/>
                          <a:latin typeface="+mn-lt"/>
                          <a:ea typeface="Times New Roman" panose="02020603050405020304" pitchFamily="18" charset="0"/>
                          <a:cs typeface="Calibri" panose="020F0502020204030204" pitchFamily="34" charset="0"/>
                        </a:rPr>
                        <a:t> and </a:t>
                      </a:r>
                      <a:r>
                        <a:rPr lang="en-GB" sz="1200" b="1" dirty="0">
                          <a:solidFill>
                            <a:srgbClr val="000000"/>
                          </a:solidFill>
                          <a:effectLst/>
                          <a:latin typeface="+mn-lt"/>
                          <a:ea typeface="Times New Roman" panose="02020603050405020304" pitchFamily="18" charset="0"/>
                          <a:cs typeface="Calibri" panose="020F0502020204030204" pitchFamily="34" charset="0"/>
                        </a:rPr>
                        <a:t>4 volunteers</a:t>
                      </a:r>
                      <a:r>
                        <a:rPr lang="en-GB" sz="1200" dirty="0">
                          <a:solidFill>
                            <a:srgbClr val="000000"/>
                          </a:solidFill>
                          <a:effectLst/>
                          <a:latin typeface="+mn-lt"/>
                          <a:ea typeface="Times New Roman" panose="02020603050405020304" pitchFamily="18" charset="0"/>
                          <a:cs typeface="Calibri" panose="020F0502020204030204" pitchFamily="34" charset="0"/>
                        </a:rPr>
                        <a:t> through Conwy Library Service as part of the </a:t>
                      </a:r>
                      <a:r>
                        <a:rPr lang="en-GB" sz="1200" b="0" dirty="0">
                          <a:solidFill>
                            <a:srgbClr val="000000"/>
                          </a:solidFill>
                          <a:effectLst/>
                          <a:latin typeface="+mn-lt"/>
                          <a:ea typeface="Times New Roman" panose="02020603050405020304" pitchFamily="18" charset="0"/>
                          <a:cs typeface="Calibri" panose="020F0502020204030204" pitchFamily="34" charset="0"/>
                        </a:rPr>
                        <a:t>Reading Friends Project. </a:t>
                      </a:r>
                      <a:r>
                        <a:rPr lang="en-GB" sz="1200" b="0" dirty="0">
                          <a:solidFill>
                            <a:srgbClr val="1F497D"/>
                          </a:solidFill>
                          <a:effectLst/>
                          <a:latin typeface="+mn-lt"/>
                          <a:ea typeface="Calibri" panose="020F0502020204030204" pitchFamily="34" charset="0"/>
                          <a:cs typeface="Times New Roman" panose="02020603050405020304" pitchFamily="18" charset="0"/>
                        </a:rPr>
                        <a:t> </a:t>
                      </a:r>
                      <a:endParaRPr lang="en-GB" sz="1200" b="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27994178"/>
                  </a:ext>
                </a:extLst>
              </a:tr>
            </a:tbl>
          </a:graphicData>
        </a:graphic>
      </p:graphicFrame>
      <p:pic>
        <p:nvPicPr>
          <p:cNvPr id="5" name="Picture 4">
            <a:extLst>
              <a:ext uri="{FF2B5EF4-FFF2-40B4-BE49-F238E27FC236}">
                <a16:creationId xmlns="" xmlns:a16="http://schemas.microsoft.com/office/drawing/2014/main" id="{AAAF9C56-EBD9-42CA-BF7B-A8B8AC806C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137" y="164856"/>
            <a:ext cx="1233018" cy="317230"/>
          </a:xfrm>
          <a:prstGeom prst="rect">
            <a:avLst/>
          </a:prstGeom>
        </p:spPr>
      </p:pic>
      <p:sp>
        <p:nvSpPr>
          <p:cNvPr id="6" name="Title 1">
            <a:extLst>
              <a:ext uri="{FF2B5EF4-FFF2-40B4-BE49-F238E27FC236}">
                <a16:creationId xmlns="" xmlns:a16="http://schemas.microsoft.com/office/drawing/2014/main" id="{4CA5748D-5325-462D-A7CB-7E61FFF56A08}"/>
              </a:ext>
            </a:extLst>
          </p:cNvPr>
          <p:cNvSpPr txBox="1">
            <a:spLocks/>
          </p:cNvSpPr>
          <p:nvPr/>
        </p:nvSpPr>
        <p:spPr>
          <a:xfrm>
            <a:off x="267213" y="853209"/>
            <a:ext cx="11086587" cy="1166884"/>
          </a:xfrm>
          <a:prstGeom prst="rect">
            <a:avLst/>
          </a:prstGeom>
        </p:spPr>
        <p:txBody>
          <a:bodyPr vert="horz" lIns="65314" tIns="32657" rIns="65314" bIns="32657" rtlCol="0" anchor="ctr">
            <a:normAutofit fontScale="92500" lnSpcReduction="20000"/>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fontAlgn="base"/>
            <a:r>
              <a:rPr lang="en-GB" sz="2200" b="1" dirty="0">
                <a:solidFill>
                  <a:srgbClr val="94B7BC"/>
                </a:solidFill>
                <a:latin typeface="Faricy New Rg" panose="020B0503000000020004" pitchFamily="34" charset="0"/>
                <a:ea typeface="Times New Roman" panose="02020603050405020304" pitchFamily="18" charset="0"/>
                <a:cs typeface="Calibri" panose="020F0502020204030204" pitchFamily="34" charset="0"/>
              </a:rPr>
              <a:t>Organisational Outputs</a:t>
            </a:r>
          </a:p>
          <a:p>
            <a:pPr fontAlgn="base"/>
            <a:r>
              <a:rPr lang="en-GB" sz="2000" dirty="0">
                <a:latin typeface="Faricy New Rg" panose="020B0503000000020004" pitchFamily="34" charset="0"/>
                <a:ea typeface="Times New Roman" panose="02020603050405020304" pitchFamily="18" charset="0"/>
                <a:cs typeface="Calibri" panose="020F0502020204030204" pitchFamily="34" charset="0"/>
              </a:rPr>
              <a:t/>
            </a:r>
            <a:br>
              <a:rPr lang="en-GB" sz="2000" dirty="0">
                <a:latin typeface="Faricy New Rg" panose="020B0503000000020004" pitchFamily="34" charset="0"/>
                <a:ea typeface="Times New Roman" panose="02020603050405020304" pitchFamily="18" charset="0"/>
                <a:cs typeface="Calibri" panose="020F0502020204030204" pitchFamily="34" charset="0"/>
              </a:rPr>
            </a:br>
            <a:r>
              <a:rPr lang="en-GB" sz="1700" dirty="0">
                <a:latin typeface="Faricy New Rg" panose="020B0503000000020004" pitchFamily="34" charset="0"/>
                <a:ea typeface="Times New Roman" panose="02020603050405020304" pitchFamily="18" charset="0"/>
                <a:cs typeface="Calibri" panose="020F0502020204030204" pitchFamily="34" charset="0"/>
              </a:rPr>
              <a:t>Operational Measures of Success:</a:t>
            </a:r>
            <a:r>
              <a:rPr lang="en-GB" sz="1700" b="1" dirty="0">
                <a:latin typeface="Faricy New Rg" panose="020B0503000000020004" pitchFamily="34" charset="0"/>
                <a:ea typeface="Times New Roman" panose="02020603050405020304" pitchFamily="18" charset="0"/>
                <a:cs typeface="Calibri" panose="020F0502020204030204" pitchFamily="34" charset="0"/>
              </a:rPr>
              <a:t> Human Resources </a:t>
            </a:r>
            <a:endParaRPr lang="en-GB" sz="1700" dirty="0">
              <a:latin typeface="Faricy New Rg" panose="020B0503000000020004" pitchFamily="34" charset="0"/>
            </a:endParaRPr>
          </a:p>
          <a:p>
            <a:pPr fontAlgn="t">
              <a:lnSpc>
                <a:spcPct val="107000"/>
              </a:lnSpc>
              <a:spcBef>
                <a:spcPts val="0"/>
              </a:spcBef>
            </a:pPr>
            <a:r>
              <a:rPr lang="en-GB" sz="2000" dirty="0">
                <a:latin typeface="Calibri" panose="020F0502020204030204" pitchFamily="34" charset="0"/>
                <a:ea typeface="Times New Roman" panose="02020603050405020304" pitchFamily="18" charset="0"/>
                <a:cs typeface="Calibri" panose="020F0502020204030204" pitchFamily="34" charset="0"/>
              </a:rPr>
              <a:t> </a:t>
            </a:r>
            <a:endParaRPr lang="en-GB" sz="2000" dirty="0">
              <a:latin typeface="Arial" panose="020B0604020202020204" pitchFamily="34" charset="0"/>
            </a:endParaRPr>
          </a:p>
          <a:p>
            <a:pPr fontAlgn="base"/>
            <a:r>
              <a:rPr lang="en-GB" sz="2000" b="1" dirty="0">
                <a:latin typeface="Faricy New Rg" panose="020B0503000000020004" pitchFamily="34" charset="0"/>
              </a:rPr>
              <a:t> </a:t>
            </a:r>
          </a:p>
        </p:txBody>
      </p:sp>
      <p:sp>
        <p:nvSpPr>
          <p:cNvPr id="2" name="Slide Number Placeholder 1">
            <a:extLst>
              <a:ext uri="{FF2B5EF4-FFF2-40B4-BE49-F238E27FC236}">
                <a16:creationId xmlns="" xmlns:a16="http://schemas.microsoft.com/office/drawing/2014/main" id="{BA0FCA10-52B1-4926-8A26-0644F4FDF85C}"/>
              </a:ext>
            </a:extLst>
          </p:cNvPr>
          <p:cNvSpPr>
            <a:spLocks noGrp="1"/>
          </p:cNvSpPr>
          <p:nvPr>
            <p:ph type="sldNum" sz="quarter" idx="12"/>
          </p:nvPr>
        </p:nvSpPr>
        <p:spPr/>
        <p:txBody>
          <a:bodyPr/>
          <a:lstStyle/>
          <a:p>
            <a:fld id="{E57F4297-ED00-4231-833B-F4A3A949EC3B}" type="slidenum">
              <a:rPr lang="en-GB" smtClean="0"/>
              <a:t>10</a:t>
            </a:fld>
            <a:endParaRPr lang="en-GB"/>
          </a:p>
        </p:txBody>
      </p:sp>
    </p:spTree>
    <p:extLst>
      <p:ext uri="{BB962C8B-B14F-4D97-AF65-F5344CB8AC3E}">
        <p14:creationId xmlns:p14="http://schemas.microsoft.com/office/powerpoint/2010/main" val="2970079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7DF4418B-F0C3-4EEF-8290-02380E9CC023}"/>
              </a:ext>
            </a:extLst>
          </p:cNvPr>
          <p:cNvGraphicFramePr>
            <a:graphicFrameLocks noGrp="1"/>
          </p:cNvGraphicFramePr>
          <p:nvPr>
            <p:extLst>
              <p:ext uri="{D42A27DB-BD31-4B8C-83A1-F6EECF244321}">
                <p14:modId xmlns:p14="http://schemas.microsoft.com/office/powerpoint/2010/main" val="2672887784"/>
              </p:ext>
            </p:extLst>
          </p:nvPr>
        </p:nvGraphicFramePr>
        <p:xfrm>
          <a:off x="300868" y="1846266"/>
          <a:ext cx="11535531" cy="3657311"/>
        </p:xfrm>
        <a:graphic>
          <a:graphicData uri="http://schemas.openxmlformats.org/drawingml/2006/table">
            <a:tbl>
              <a:tblPr firstRow="1" firstCol="1" bandRow="1"/>
              <a:tblGrid>
                <a:gridCol w="4444476">
                  <a:extLst>
                    <a:ext uri="{9D8B030D-6E8A-4147-A177-3AD203B41FA5}">
                      <a16:colId xmlns="" xmlns:a16="http://schemas.microsoft.com/office/drawing/2014/main" val="3119972959"/>
                    </a:ext>
                  </a:extLst>
                </a:gridCol>
                <a:gridCol w="5953453">
                  <a:extLst>
                    <a:ext uri="{9D8B030D-6E8A-4147-A177-3AD203B41FA5}">
                      <a16:colId xmlns="" xmlns:a16="http://schemas.microsoft.com/office/drawing/2014/main" val="736020784"/>
                    </a:ext>
                  </a:extLst>
                </a:gridCol>
                <a:gridCol w="1137602">
                  <a:extLst>
                    <a:ext uri="{9D8B030D-6E8A-4147-A177-3AD203B41FA5}">
                      <a16:colId xmlns="" xmlns:a16="http://schemas.microsoft.com/office/drawing/2014/main" val="1776716464"/>
                    </a:ext>
                  </a:extLst>
                </a:gridCol>
              </a:tblGrid>
              <a:tr h="662042">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Targets for 31 March 2020</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Current Progress</a:t>
                      </a:r>
                      <a:endParaRPr lang="en-GB" sz="1300" b="1" i="0" u="none" strike="noStrike" dirty="0">
                        <a:effectLst/>
                        <a:latin typeface="Faricy New Rg" panose="020B0503000000020004" pitchFamily="34" charset="0"/>
                      </a:endParaRPr>
                    </a:p>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1 April – 31 July 2019</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Method of data capture</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extLst>
                  <a:ext uri="{0D108BD9-81ED-4DB2-BD59-A6C34878D82A}">
                    <a16:rowId xmlns="" xmlns:a16="http://schemas.microsoft.com/office/drawing/2014/main" val="1984690769"/>
                  </a:ext>
                </a:extLst>
              </a:tr>
              <a:tr h="799011">
                <a:tc>
                  <a:txBody>
                    <a:bodyPr/>
                    <a:lstStyle/>
                    <a:p>
                      <a:r>
                        <a:rPr lang="en-GB" sz="1200" b="1" kern="1200" dirty="0">
                          <a:solidFill>
                            <a:schemeClr val="tx1"/>
                          </a:solidFill>
                          <a:effectLst/>
                          <a:latin typeface="+mn-lt"/>
                          <a:ea typeface="+mn-ea"/>
                          <a:cs typeface="+mn-cs"/>
                        </a:rPr>
                        <a:t>Friends of Tŷ Newydd Scheme </a:t>
                      </a:r>
                      <a:r>
                        <a:rPr lang="en-GB" sz="1200" kern="1200" dirty="0">
                          <a:solidFill>
                            <a:schemeClr val="tx1"/>
                          </a:solidFill>
                          <a:effectLst/>
                          <a:latin typeface="+mn-lt"/>
                          <a:ea typeface="+mn-ea"/>
                          <a:cs typeface="+mn-cs"/>
                        </a:rPr>
                        <a:t>launched, and at least </a:t>
                      </a:r>
                      <a:r>
                        <a:rPr lang="en-GB" sz="1200" b="1" kern="1200" dirty="0">
                          <a:solidFill>
                            <a:schemeClr val="tx1"/>
                          </a:solidFill>
                          <a:effectLst/>
                          <a:latin typeface="+mn-lt"/>
                          <a:ea typeface="+mn-ea"/>
                          <a:cs typeface="+mn-cs"/>
                        </a:rPr>
                        <a:t>30</a:t>
                      </a:r>
                      <a:r>
                        <a:rPr lang="en-GB" sz="1200" kern="1200" dirty="0">
                          <a:solidFill>
                            <a:schemeClr val="tx1"/>
                          </a:solidFill>
                          <a:effectLst/>
                          <a:latin typeface="+mn-lt"/>
                          <a:ea typeface="+mn-ea"/>
                          <a:cs typeface="+mn-cs"/>
                        </a:rPr>
                        <a:t> new Friends join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GB" sz="1200" b="0" i="0" u="none" strike="noStrike" dirty="0">
                          <a:effectLst/>
                          <a:latin typeface="+mn-lt"/>
                        </a:rPr>
                        <a:t>This work is pending the Marketing &amp; Communications Officer appointment and will be started in autumn/winter.</a:t>
                      </a:r>
                    </a:p>
                  </a:txBody>
                  <a:tcPr marL="73111" marR="73111" marT="36556" marB="365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spcBef>
                          <a:spcPts val="0"/>
                        </a:spcBef>
                        <a:spcAft>
                          <a:spcPts val="0"/>
                        </a:spcAft>
                      </a:pPr>
                      <a:endParaRPr lang="en-GB" sz="1200" b="0" i="0" u="none" strike="noStrike" dirty="0">
                        <a:effectLst/>
                        <a:latin typeface="Arial" panose="020B06040202020202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62706386"/>
                  </a:ext>
                </a:extLst>
              </a:tr>
              <a:tr h="75405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New specifications of works</a:t>
                      </a:r>
                      <a:r>
                        <a:rPr lang="en-GB" sz="1200" kern="1200" dirty="0">
                          <a:solidFill>
                            <a:schemeClr val="tx1"/>
                          </a:solidFill>
                          <a:effectLst/>
                          <a:latin typeface="+mn-lt"/>
                          <a:ea typeface="+mn-ea"/>
                          <a:cs typeface="+mn-cs"/>
                        </a:rPr>
                        <a:t> created by architects for repairs needed on the conservatory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GB" sz="1200" b="0" i="0" u="none" strike="noStrike" dirty="0">
                          <a:effectLst/>
                          <a:latin typeface="+mn-lt"/>
                        </a:rPr>
                        <a:t>This is in the early stage of discussion with architects, with the approximate fee for the specifications forecast within the 2019/20 T</a:t>
                      </a:r>
                      <a:r>
                        <a:rPr lang="cy-GB" sz="1200" b="0" i="0" u="none" strike="noStrike" dirty="0">
                          <a:effectLst/>
                          <a:latin typeface="+mn-lt"/>
                        </a:rPr>
                        <a:t>ŷ Newydd Works cost centre</a:t>
                      </a:r>
                      <a:r>
                        <a:rPr lang="en-GB" sz="1200" b="0" i="0" u="none" strike="noStrike" dirty="0">
                          <a:effectLst/>
                          <a:latin typeface="+mn-lt"/>
                        </a:rPr>
                        <a:t>. </a:t>
                      </a:r>
                    </a:p>
                  </a:txBody>
                  <a:tcPr marL="73111" marR="73111" marT="36556" marB="365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l" fontAlgn="base">
                        <a:spcBef>
                          <a:spcPts val="0"/>
                        </a:spcBef>
                        <a:spcAft>
                          <a:spcPts val="0"/>
                        </a:spcAft>
                      </a:pPr>
                      <a:r>
                        <a:rPr lang="en-GB" sz="1200" b="0" i="0" u="none" strike="noStrike" dirty="0">
                          <a:effectLst/>
                          <a:latin typeface="+mn-lt"/>
                        </a:rPr>
                        <a:t>Our project progress and evaluation reports </a:t>
                      </a: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02386296"/>
                  </a:ext>
                </a:extLst>
              </a:tr>
              <a:tr h="63579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2 bedrooms refurbished </a:t>
                      </a:r>
                      <a:r>
                        <a:rPr lang="en-GB" sz="1200" kern="1200" dirty="0">
                          <a:solidFill>
                            <a:schemeClr val="tx1"/>
                          </a:solidFill>
                          <a:effectLst/>
                          <a:latin typeface="+mn-lt"/>
                          <a:ea typeface="+mn-ea"/>
                          <a:cs typeface="+mn-cs"/>
                        </a:rPr>
                        <a:t>to a high-standard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GB" sz="1200" b="0" i="0" u="none" strike="noStrike" dirty="0">
                          <a:effectLst/>
                          <a:latin typeface="+mn-lt"/>
                        </a:rPr>
                        <a:t>This is in the early stage of development, with the project budget forecast within the 2019/20 T</a:t>
                      </a:r>
                      <a:r>
                        <a:rPr lang="cy-GB" sz="1200" b="0" i="0" u="none" strike="noStrike" dirty="0">
                          <a:effectLst/>
                          <a:latin typeface="+mn-lt"/>
                        </a:rPr>
                        <a:t>ŷ Newydd Works cost centre</a:t>
                      </a:r>
                      <a:r>
                        <a:rPr lang="en-GB" sz="1200" b="0" i="0" u="none" strike="noStrike" dirty="0">
                          <a:effectLst/>
                          <a:latin typeface="+mn-lt"/>
                        </a:rPr>
                        <a:t>. </a:t>
                      </a:r>
                    </a:p>
                  </a:txBody>
                  <a:tcPr marL="73111" marR="73111" marT="36556" marB="365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ase">
                        <a:spcBef>
                          <a:spcPts val="0"/>
                        </a:spcBef>
                        <a:spcAft>
                          <a:spcPts val="0"/>
                        </a:spcAft>
                      </a:pPr>
                      <a:endParaRPr lang="en-GB" sz="1200" b="0" i="0" u="none" strike="noStrike" dirty="0">
                        <a:effectLst/>
                        <a:latin typeface="Arial" panose="020B06040202020202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46819946"/>
                  </a:ext>
                </a:extLst>
              </a:tr>
              <a:tr h="806415">
                <a:tc>
                  <a:txBody>
                    <a:bodyPr/>
                    <a:lstStyle/>
                    <a:p>
                      <a:r>
                        <a:rPr lang="en-GB" sz="1200" b="0" dirty="0"/>
                        <a:t>At least </a:t>
                      </a:r>
                      <a:r>
                        <a:rPr lang="en-GB" sz="1200" b="1" dirty="0"/>
                        <a:t>85%</a:t>
                      </a:r>
                      <a:r>
                        <a:rPr lang="en-GB" sz="1200" b="0" dirty="0"/>
                        <a:t> of </a:t>
                      </a:r>
                      <a:r>
                        <a:rPr lang="en-GB" sz="1200" b="0" kern="1200" dirty="0">
                          <a:solidFill>
                            <a:schemeClr val="tx1"/>
                          </a:solidFill>
                          <a:effectLst/>
                          <a:latin typeface="+mn-lt"/>
                          <a:ea typeface="+mn-ea"/>
                          <a:cs typeface="+mn-cs"/>
                        </a:rPr>
                        <a:t>Tŷ Newydd Course attendees agree that their visit helped them progress as an author, and </a:t>
                      </a:r>
                      <a:r>
                        <a:rPr lang="en-GB" sz="1200" b="1" kern="1200" dirty="0">
                          <a:solidFill>
                            <a:schemeClr val="tx1"/>
                          </a:solidFill>
                          <a:effectLst/>
                          <a:latin typeface="+mn-lt"/>
                          <a:ea typeface="+mn-ea"/>
                          <a:cs typeface="+mn-cs"/>
                        </a:rPr>
                        <a:t>90% </a:t>
                      </a:r>
                      <a:r>
                        <a:rPr lang="en-GB" sz="1200" b="0" kern="1200" dirty="0">
                          <a:solidFill>
                            <a:schemeClr val="tx1"/>
                          </a:solidFill>
                          <a:effectLst/>
                          <a:latin typeface="+mn-lt"/>
                          <a:ea typeface="+mn-ea"/>
                          <a:cs typeface="+mn-cs"/>
                        </a:rPr>
                        <a:t>state that they will return to the centre in the future </a:t>
                      </a:r>
                      <a:endParaRPr lang="en-GB" sz="1200"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GB" sz="1200" b="0" i="0" u="none" strike="noStrike" dirty="0">
                          <a:effectLst/>
                          <a:latin typeface="+mn-lt"/>
                        </a:rPr>
                        <a:t>This data is collated and analysed annually as the attendees receive a feedback form six months after they complete a course. The results will be presented in Report #4. </a:t>
                      </a:r>
                    </a:p>
                  </a:txBody>
                  <a:tcPr marL="73111" marR="73111" marT="36556" marB="365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ase">
                        <a:spcBef>
                          <a:spcPts val="0"/>
                        </a:spcBef>
                        <a:spcAft>
                          <a:spcPts val="0"/>
                        </a:spcAft>
                      </a:pPr>
                      <a:endParaRPr lang="en-GB" sz="1200" b="0" i="0" u="none" strike="noStrike" dirty="0">
                        <a:effectLst/>
                        <a:latin typeface="Arial" panose="020B06040202020202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69795337"/>
                  </a:ext>
                </a:extLst>
              </a:tr>
            </a:tbl>
          </a:graphicData>
        </a:graphic>
      </p:graphicFrame>
      <p:pic>
        <p:nvPicPr>
          <p:cNvPr id="5" name="Picture 4">
            <a:extLst>
              <a:ext uri="{FF2B5EF4-FFF2-40B4-BE49-F238E27FC236}">
                <a16:creationId xmlns="" xmlns:a16="http://schemas.microsoft.com/office/drawing/2014/main" id="{AAAF9C56-EBD9-42CA-BF7B-A8B8AC806C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137" y="164856"/>
            <a:ext cx="1233018" cy="317230"/>
          </a:xfrm>
          <a:prstGeom prst="rect">
            <a:avLst/>
          </a:prstGeom>
        </p:spPr>
      </p:pic>
      <p:sp>
        <p:nvSpPr>
          <p:cNvPr id="6" name="Title 1">
            <a:extLst>
              <a:ext uri="{FF2B5EF4-FFF2-40B4-BE49-F238E27FC236}">
                <a16:creationId xmlns="" xmlns:a16="http://schemas.microsoft.com/office/drawing/2014/main" id="{4CA5748D-5325-462D-A7CB-7E61FFF56A08}"/>
              </a:ext>
            </a:extLst>
          </p:cNvPr>
          <p:cNvSpPr txBox="1">
            <a:spLocks/>
          </p:cNvSpPr>
          <p:nvPr/>
        </p:nvSpPr>
        <p:spPr>
          <a:xfrm>
            <a:off x="246137" y="960582"/>
            <a:ext cx="11086587" cy="1166884"/>
          </a:xfrm>
          <a:prstGeom prst="rect">
            <a:avLst/>
          </a:prstGeom>
        </p:spPr>
        <p:txBody>
          <a:bodyPr vert="horz" lIns="65314" tIns="32657" rIns="65314" bIns="32657" rtlCol="0" anchor="ctr">
            <a:normAutofit fontScale="85000" lnSpcReduction="20000"/>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fontAlgn="base"/>
            <a:r>
              <a:rPr lang="en-GB" sz="2400" b="1" dirty="0">
                <a:solidFill>
                  <a:srgbClr val="94B7BC"/>
                </a:solidFill>
                <a:latin typeface="Faricy New Rg" panose="020B0503000000020004" pitchFamily="34" charset="0"/>
                <a:ea typeface="Times New Roman" panose="02020603050405020304" pitchFamily="18" charset="0"/>
                <a:cs typeface="Calibri" panose="020F0502020204030204" pitchFamily="34" charset="0"/>
              </a:rPr>
              <a:t>Organisational Outputs</a:t>
            </a:r>
          </a:p>
          <a:p>
            <a:pPr fontAlgn="base"/>
            <a:r>
              <a:rPr lang="en-GB" sz="2000" dirty="0">
                <a:latin typeface="Faricy New Rg" panose="020B0503000000020004" pitchFamily="34" charset="0"/>
                <a:ea typeface="Times New Roman" panose="02020603050405020304" pitchFamily="18" charset="0"/>
                <a:cs typeface="Calibri" panose="020F0502020204030204" pitchFamily="34" charset="0"/>
              </a:rPr>
              <a:t/>
            </a:r>
            <a:br>
              <a:rPr lang="en-GB" sz="2000" dirty="0">
                <a:latin typeface="Faricy New Rg" panose="020B0503000000020004" pitchFamily="34" charset="0"/>
                <a:ea typeface="Times New Roman" panose="02020603050405020304" pitchFamily="18" charset="0"/>
                <a:cs typeface="Calibri" panose="020F0502020204030204" pitchFamily="34" charset="0"/>
              </a:rPr>
            </a:br>
            <a:r>
              <a:rPr lang="en-GB" sz="1900" dirty="0">
                <a:latin typeface="Faricy New Rg" panose="020B0503000000020004" pitchFamily="34" charset="0"/>
                <a:ea typeface="Times New Roman" panose="02020603050405020304" pitchFamily="18" charset="0"/>
                <a:cs typeface="Calibri" panose="020F0502020204030204" pitchFamily="34" charset="0"/>
              </a:rPr>
              <a:t>Operational Measures of Success:</a:t>
            </a:r>
            <a:r>
              <a:rPr lang="en-GB" sz="1900" b="1" dirty="0">
                <a:latin typeface="Faricy New Rg" panose="020B0503000000020004" pitchFamily="34" charset="0"/>
                <a:ea typeface="Times New Roman" panose="02020603050405020304" pitchFamily="18" charset="0"/>
                <a:cs typeface="Calibri" panose="020F0502020204030204" pitchFamily="34" charset="0"/>
              </a:rPr>
              <a:t> T</a:t>
            </a:r>
            <a:r>
              <a:rPr lang="en-GB" sz="1900" b="1" dirty="0">
                <a:latin typeface="Faricy New Rg" panose="020B0503000000020004" pitchFamily="34" charset="0"/>
              </a:rPr>
              <a:t>ŷ Newydd Writing Centre Business </a:t>
            </a:r>
          </a:p>
          <a:p>
            <a:pPr fontAlgn="t">
              <a:lnSpc>
                <a:spcPct val="107000"/>
              </a:lnSpc>
              <a:spcBef>
                <a:spcPts val="0"/>
              </a:spcBef>
            </a:pPr>
            <a:r>
              <a:rPr lang="en-GB" sz="2000" dirty="0">
                <a:latin typeface="Calibri" panose="020F0502020204030204" pitchFamily="34" charset="0"/>
                <a:ea typeface="Times New Roman" panose="02020603050405020304" pitchFamily="18" charset="0"/>
                <a:cs typeface="Calibri" panose="020F0502020204030204" pitchFamily="34" charset="0"/>
              </a:rPr>
              <a:t> </a:t>
            </a:r>
            <a:endParaRPr lang="en-GB" sz="2000" dirty="0">
              <a:latin typeface="Arial" panose="020B0604020202020204" pitchFamily="34" charset="0"/>
            </a:endParaRPr>
          </a:p>
          <a:p>
            <a:pPr fontAlgn="base"/>
            <a:r>
              <a:rPr lang="en-GB" sz="2000" b="1" dirty="0">
                <a:latin typeface="Faricy New Rg" panose="020B0503000000020004" pitchFamily="34" charset="0"/>
              </a:rPr>
              <a:t> </a:t>
            </a:r>
          </a:p>
        </p:txBody>
      </p:sp>
      <p:sp>
        <p:nvSpPr>
          <p:cNvPr id="2" name="Slide Number Placeholder 1">
            <a:extLst>
              <a:ext uri="{FF2B5EF4-FFF2-40B4-BE49-F238E27FC236}">
                <a16:creationId xmlns="" xmlns:a16="http://schemas.microsoft.com/office/drawing/2014/main" id="{BABA4E02-9D48-43B8-B542-ABE9F1BB7C86}"/>
              </a:ext>
            </a:extLst>
          </p:cNvPr>
          <p:cNvSpPr>
            <a:spLocks noGrp="1"/>
          </p:cNvSpPr>
          <p:nvPr>
            <p:ph type="sldNum" sz="quarter" idx="12"/>
          </p:nvPr>
        </p:nvSpPr>
        <p:spPr/>
        <p:txBody>
          <a:bodyPr/>
          <a:lstStyle/>
          <a:p>
            <a:fld id="{E57F4297-ED00-4231-833B-F4A3A949EC3B}" type="slidenum">
              <a:rPr lang="en-GB" smtClean="0"/>
              <a:t>11</a:t>
            </a:fld>
            <a:endParaRPr lang="en-GB"/>
          </a:p>
        </p:txBody>
      </p:sp>
    </p:spTree>
    <p:extLst>
      <p:ext uri="{BB962C8B-B14F-4D97-AF65-F5344CB8AC3E}">
        <p14:creationId xmlns:p14="http://schemas.microsoft.com/office/powerpoint/2010/main" val="361705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7DF4418B-F0C3-4EEF-8290-02380E9CC023}"/>
              </a:ext>
            </a:extLst>
          </p:cNvPr>
          <p:cNvGraphicFramePr>
            <a:graphicFrameLocks noGrp="1"/>
          </p:cNvGraphicFramePr>
          <p:nvPr>
            <p:extLst>
              <p:ext uri="{D42A27DB-BD31-4B8C-83A1-F6EECF244321}">
                <p14:modId xmlns:p14="http://schemas.microsoft.com/office/powerpoint/2010/main" val="25692431"/>
              </p:ext>
            </p:extLst>
          </p:nvPr>
        </p:nvGraphicFramePr>
        <p:xfrm>
          <a:off x="300868" y="1610782"/>
          <a:ext cx="11590263" cy="4748073"/>
        </p:xfrm>
        <a:graphic>
          <a:graphicData uri="http://schemas.openxmlformats.org/drawingml/2006/table">
            <a:tbl>
              <a:tblPr firstRow="1" firstCol="1" bandRow="1"/>
              <a:tblGrid>
                <a:gridCol w="4465096">
                  <a:extLst>
                    <a:ext uri="{9D8B030D-6E8A-4147-A177-3AD203B41FA5}">
                      <a16:colId xmlns="" xmlns:a16="http://schemas.microsoft.com/office/drawing/2014/main" val="3119972959"/>
                    </a:ext>
                  </a:extLst>
                </a:gridCol>
                <a:gridCol w="5982167">
                  <a:extLst>
                    <a:ext uri="{9D8B030D-6E8A-4147-A177-3AD203B41FA5}">
                      <a16:colId xmlns="" xmlns:a16="http://schemas.microsoft.com/office/drawing/2014/main" val="736020784"/>
                    </a:ext>
                  </a:extLst>
                </a:gridCol>
                <a:gridCol w="1143000">
                  <a:extLst>
                    <a:ext uri="{9D8B030D-6E8A-4147-A177-3AD203B41FA5}">
                      <a16:colId xmlns="" xmlns:a16="http://schemas.microsoft.com/office/drawing/2014/main" val="1776716464"/>
                    </a:ext>
                  </a:extLst>
                </a:gridCol>
              </a:tblGrid>
              <a:tr h="656952">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Targets for 31 March 2020</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Current Progress</a:t>
                      </a:r>
                      <a:endParaRPr lang="en-GB" sz="1300" b="1" i="0" u="none" strike="noStrike" dirty="0">
                        <a:effectLst/>
                        <a:latin typeface="Faricy New Rg" panose="020B0503000000020004" pitchFamily="34" charset="0"/>
                      </a:endParaRPr>
                    </a:p>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1 April – 31 July 2019</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Method of data capture</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extLst>
                  <a:ext uri="{0D108BD9-81ED-4DB2-BD59-A6C34878D82A}">
                    <a16:rowId xmlns="" xmlns:a16="http://schemas.microsoft.com/office/drawing/2014/main" val="1984690769"/>
                  </a:ext>
                </a:extLst>
              </a:tr>
              <a:tr h="694541">
                <a:tc>
                  <a:txBody>
                    <a:bodyPr/>
                    <a:lstStyle/>
                    <a:p>
                      <a:pPr>
                        <a:lnSpc>
                          <a:spcPct val="107000"/>
                        </a:lnSpc>
                        <a:spcAft>
                          <a:spcPts val="0"/>
                        </a:spcAft>
                      </a:pPr>
                      <a:r>
                        <a:rPr lang="en-GB" sz="1200" kern="1200" dirty="0">
                          <a:solidFill>
                            <a:schemeClr val="tx1"/>
                          </a:solidFill>
                          <a:effectLst/>
                          <a:latin typeface="+mn-lt"/>
                          <a:ea typeface="+mn-ea"/>
                          <a:cs typeface="+mn-cs"/>
                        </a:rPr>
                        <a:t>Survey a representative pool of </a:t>
                      </a:r>
                      <a:r>
                        <a:rPr lang="en-GB" sz="1200" b="1" kern="1200" dirty="0">
                          <a:solidFill>
                            <a:schemeClr val="tx1"/>
                          </a:solidFill>
                          <a:effectLst/>
                          <a:latin typeface="+mn-lt"/>
                          <a:ea typeface="+mn-ea"/>
                          <a:cs typeface="+mn-cs"/>
                        </a:rPr>
                        <a:t>at least 70 individuals </a:t>
                      </a:r>
                      <a:r>
                        <a:rPr lang="en-GB" sz="1200" kern="1200" dirty="0">
                          <a:solidFill>
                            <a:schemeClr val="tx1"/>
                          </a:solidFill>
                          <a:effectLst/>
                          <a:latin typeface="+mn-lt"/>
                          <a:ea typeface="+mn-ea"/>
                          <a:cs typeface="+mn-cs"/>
                        </a:rPr>
                        <a:t>from stakeholder groups and representing strategic partners at least once a year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GB" sz="1200" kern="1200" dirty="0">
                          <a:solidFill>
                            <a:schemeClr val="tx1"/>
                          </a:solidFill>
                          <a:effectLst/>
                          <a:latin typeface="+mn-lt"/>
                          <a:ea typeface="+mn-ea"/>
                          <a:cs typeface="+mn-cs"/>
                        </a:rPr>
                        <a:t>We are currently working with Resilience Programme Associates Charles Beckett and Sarah Drummond on a </a:t>
                      </a:r>
                      <a:r>
                        <a:rPr lang="en-GB" sz="1200" b="0" i="0" kern="1200" dirty="0">
                          <a:solidFill>
                            <a:schemeClr val="tx1"/>
                          </a:solidFill>
                          <a:effectLst/>
                          <a:latin typeface="+mn-lt"/>
                          <a:ea typeface="+mn-ea"/>
                          <a:cs typeface="+mn-cs"/>
                        </a:rPr>
                        <a:t>stakeholder survey to be distributed in autumn 2019.</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fontAlgn="base">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Our project progress and evaluation reports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42397190"/>
                  </a:ext>
                </a:extLst>
              </a:tr>
              <a:tr h="953682">
                <a:tc>
                  <a:txBody>
                    <a:bodyPr/>
                    <a:lstStyle/>
                    <a:p>
                      <a:pPr marL="0" indent="0">
                        <a:buFont typeface="Arial" panose="020B0604020202020204" pitchFamily="34" charset="0"/>
                        <a:buNone/>
                      </a:pPr>
                      <a:r>
                        <a:rPr lang="en-GB" sz="1200" kern="1200" dirty="0">
                          <a:solidFill>
                            <a:schemeClr val="tx1"/>
                          </a:solidFill>
                          <a:effectLst/>
                          <a:latin typeface="+mn-lt"/>
                          <a:ea typeface="+mn-ea"/>
                          <a:cs typeface="+mn-cs"/>
                        </a:rPr>
                        <a:t>Interview or discuss our work with a representative network of </a:t>
                      </a:r>
                      <a:r>
                        <a:rPr lang="en-GB" sz="1200" b="1" kern="1200" dirty="0">
                          <a:solidFill>
                            <a:schemeClr val="tx1"/>
                          </a:solidFill>
                          <a:effectLst/>
                          <a:latin typeface="+mn-lt"/>
                          <a:ea typeface="+mn-ea"/>
                          <a:cs typeface="+mn-cs"/>
                        </a:rPr>
                        <a:t>at least 15 Critical Friends </a:t>
                      </a:r>
                      <a:r>
                        <a:rPr lang="en-GB" sz="1200" kern="1200" dirty="0">
                          <a:solidFill>
                            <a:schemeClr val="tx1"/>
                          </a:solidFill>
                          <a:effectLst/>
                          <a:latin typeface="+mn-lt"/>
                          <a:ea typeface="+mn-ea"/>
                          <a:cs typeface="+mn-cs"/>
                        </a:rPr>
                        <a:t>at least once a year</a:t>
                      </a:r>
                      <a:br>
                        <a:rPr lang="en-GB" sz="1200" kern="1200" dirty="0">
                          <a:solidFill>
                            <a:schemeClr val="tx1"/>
                          </a:solidFill>
                          <a:effectLst/>
                          <a:latin typeface="+mn-lt"/>
                          <a:ea typeface="+mn-ea"/>
                          <a:cs typeface="+mn-cs"/>
                        </a:rPr>
                      </a:br>
                      <a:endParaRPr lang="en-GB" sz="1200" b="0" i="0" u="none" strike="noStrike" dirty="0">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GB" sz="1200" kern="1200" dirty="0">
                          <a:solidFill>
                            <a:schemeClr val="tx1"/>
                          </a:solidFill>
                          <a:effectLst/>
                          <a:latin typeface="+mn-lt"/>
                          <a:ea typeface="+mn-ea"/>
                          <a:cs typeface="+mn-cs"/>
                        </a:rPr>
                        <a:t>We developed a new interview script for our Critical Friends which addresses their thoughts on the Strategic Plan and how it can be delivered. Interviews with </a:t>
                      </a:r>
                      <a:r>
                        <a:rPr lang="en-GB" sz="1200" b="1" kern="1200" dirty="0">
                          <a:solidFill>
                            <a:schemeClr val="tx1"/>
                          </a:solidFill>
                          <a:effectLst/>
                          <a:latin typeface="+mn-lt"/>
                          <a:ea typeface="+mn-ea"/>
                          <a:cs typeface="+mn-cs"/>
                        </a:rPr>
                        <a:t>9 Critical Friends</a:t>
                      </a:r>
                      <a:r>
                        <a:rPr lang="en-GB" sz="1200" kern="1200" dirty="0">
                          <a:solidFill>
                            <a:schemeClr val="tx1"/>
                          </a:solidFill>
                          <a:effectLst/>
                          <a:latin typeface="+mn-lt"/>
                          <a:ea typeface="+mn-ea"/>
                          <a:cs typeface="+mn-cs"/>
                        </a:rPr>
                        <a:t> took place in July, with more planned for August. A report to summarise findings will be created and shared in September.</a:t>
                      </a:r>
                      <a:endParaRPr lang="en-GB" sz="1200" b="0" i="0" u="none" strike="noStrike" dirty="0">
                        <a:effectLst/>
                        <a:latin typeface="Arial" panose="020B0604020202020204" pitchFamily="34" charset="0"/>
                      </a:endParaRPr>
                    </a:p>
                  </a:txBody>
                  <a:tcPr marL="73111" marR="73111" marT="36556" marB="365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fontAlgn="base">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62706386"/>
                  </a:ext>
                </a:extLst>
              </a:tr>
              <a:tr h="1293606">
                <a:tc>
                  <a:txBody>
                    <a:bodyPr/>
                    <a:lstStyle/>
                    <a:p>
                      <a:pPr marL="0" indent="0">
                        <a:buFont typeface="Arial" panose="020B0604020202020204" pitchFamily="34" charset="0"/>
                        <a:buNone/>
                      </a:pPr>
                      <a:r>
                        <a:rPr lang="en-GB" sz="1200" kern="1200" dirty="0">
                          <a:solidFill>
                            <a:schemeClr val="tx1"/>
                          </a:solidFill>
                          <a:effectLst/>
                          <a:latin typeface="+mn-lt"/>
                          <a:ea typeface="+mn-ea"/>
                          <a:cs typeface="+mn-cs"/>
                        </a:rPr>
                        <a:t>Convene </a:t>
                      </a:r>
                      <a:r>
                        <a:rPr lang="en-GB" sz="1200" b="1" kern="1200" dirty="0">
                          <a:solidFill>
                            <a:schemeClr val="tx1"/>
                          </a:solidFill>
                          <a:effectLst/>
                          <a:latin typeface="+mn-lt"/>
                          <a:ea typeface="+mn-ea"/>
                          <a:cs typeface="+mn-cs"/>
                        </a:rPr>
                        <a:t>2 Management Board Advisory Group </a:t>
                      </a:r>
                      <a:r>
                        <a:rPr lang="en-GB" sz="1200" kern="1200" dirty="0">
                          <a:solidFill>
                            <a:schemeClr val="tx1"/>
                          </a:solidFill>
                          <a:effectLst/>
                          <a:latin typeface="+mn-lt"/>
                          <a:ea typeface="+mn-ea"/>
                          <a:cs typeface="+mn-cs"/>
                        </a:rPr>
                        <a:t>meetings, </a:t>
                      </a:r>
                      <a:r>
                        <a:rPr lang="en-GB" sz="1200" b="1" kern="1200" dirty="0">
                          <a:solidFill>
                            <a:schemeClr val="tx1"/>
                          </a:solidFill>
                          <a:effectLst/>
                          <a:latin typeface="+mn-lt"/>
                          <a:ea typeface="+mn-ea"/>
                          <a:cs typeface="+mn-cs"/>
                        </a:rPr>
                        <a:t>10 SMT Operations</a:t>
                      </a:r>
                      <a:r>
                        <a:rPr lang="en-GB" sz="1200" kern="1200" dirty="0">
                          <a:solidFill>
                            <a:schemeClr val="tx1"/>
                          </a:solidFill>
                          <a:effectLst/>
                          <a:latin typeface="+mn-lt"/>
                          <a:ea typeface="+mn-ea"/>
                          <a:cs typeface="+mn-cs"/>
                        </a:rPr>
                        <a:t> meetings and </a:t>
                      </a:r>
                      <a:r>
                        <a:rPr lang="en-GB" sz="1200" b="1" kern="1200" dirty="0">
                          <a:solidFill>
                            <a:schemeClr val="tx1"/>
                          </a:solidFill>
                          <a:effectLst/>
                          <a:latin typeface="+mn-lt"/>
                          <a:ea typeface="+mn-ea"/>
                          <a:cs typeface="+mn-cs"/>
                        </a:rPr>
                        <a:t>1 cross-staff Creative Planning session </a:t>
                      </a:r>
                      <a:r>
                        <a:rPr lang="en-GB" sz="1200" kern="1200" dirty="0">
                          <a:solidFill>
                            <a:schemeClr val="tx1"/>
                          </a:solidFill>
                          <a:effectLst/>
                          <a:latin typeface="+mn-lt"/>
                          <a:ea typeface="+mn-ea"/>
                          <a:cs typeface="+mn-cs"/>
                        </a:rPr>
                        <a:t>annually</a:t>
                      </a:r>
                      <a:endParaRPr lang="en-GB" sz="1200" b="0" i="0" u="none" strike="noStrike" dirty="0">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GB" sz="1200" b="1" i="0" u="none" strike="noStrike" dirty="0">
                          <a:effectLst/>
                          <a:latin typeface="+mn-lt"/>
                        </a:rPr>
                        <a:t>1 Programmes Advisory Group meeting </a:t>
                      </a:r>
                      <a:r>
                        <a:rPr lang="en-GB" sz="1200" b="0" i="0" u="none" strike="noStrike" dirty="0">
                          <a:effectLst/>
                          <a:latin typeface="+mn-lt"/>
                        </a:rPr>
                        <a:t>was held with John O’Shea, Christina Thatcher and Cathryn Summerhayes on 17 July and focused on </a:t>
                      </a:r>
                      <a:r>
                        <a:rPr lang="en-GB" sz="1200" kern="1200" dirty="0">
                          <a:solidFill>
                            <a:schemeClr val="tx1"/>
                          </a:solidFill>
                          <a:latin typeface="+mn-lt"/>
                          <a:ea typeface="+mn-ea"/>
                          <a:cs typeface="+mn-cs"/>
                        </a:rPr>
                        <a:t>the international and the participation strategies.</a:t>
                      </a:r>
                      <a:r>
                        <a:rPr lang="en-GB" sz="1200" b="0" i="0" u="none" strike="noStrike" dirty="0">
                          <a:effectLst/>
                          <a:latin typeface="+mn-lt"/>
                        </a:rPr>
                        <a:t> The first Communication Advisory Group meeting is planned for the autumn. </a:t>
                      </a:r>
                      <a:r>
                        <a:rPr lang="en-GB" sz="1200" b="1" i="0" u="none" strike="noStrike" dirty="0">
                          <a:effectLst/>
                          <a:latin typeface="+mn-lt"/>
                        </a:rPr>
                        <a:t>2 Operations-focused SMT meetings </a:t>
                      </a:r>
                      <a:r>
                        <a:rPr lang="en-GB" sz="1200" b="0" i="0" u="none" strike="noStrike" dirty="0">
                          <a:effectLst/>
                          <a:latin typeface="+mn-lt"/>
                        </a:rPr>
                        <a:t>have so far taken placed: focusing on Finance and Risk. More are planned for the autumn. The next cross-staff Creative Planning session is taking place in Powys on 5 September.</a:t>
                      </a:r>
                    </a:p>
                  </a:txBody>
                  <a:tcPr marL="73111" marR="73111" marT="36556" marB="365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fontAlgn="base">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02386296"/>
                  </a:ext>
                </a:extLst>
              </a:tr>
              <a:tr h="1149292">
                <a:tc>
                  <a:txBody>
                    <a:bodyPr/>
                    <a:lstStyle/>
                    <a:p>
                      <a:pPr marL="0" indent="0">
                        <a:buFont typeface="Arial" panose="020B0604020202020204" pitchFamily="34" charset="0"/>
                        <a:buNone/>
                      </a:pPr>
                      <a:r>
                        <a:rPr lang="en-GB" sz="1200" b="1" kern="1200" dirty="0">
                          <a:solidFill>
                            <a:schemeClr val="tx1"/>
                          </a:solidFill>
                          <a:effectLst/>
                          <a:latin typeface="+mn-lt"/>
                          <a:ea typeface="+mn-ea"/>
                          <a:cs typeface="+mn-cs"/>
                        </a:rPr>
                        <a:t>Share analysis </a:t>
                      </a:r>
                      <a:r>
                        <a:rPr lang="en-GB" sz="1200" kern="1200" dirty="0">
                          <a:solidFill>
                            <a:schemeClr val="tx1"/>
                          </a:solidFill>
                          <a:effectLst/>
                          <a:latin typeface="+mn-lt"/>
                          <a:ea typeface="+mn-ea"/>
                          <a:cs typeface="+mn-cs"/>
                        </a:rPr>
                        <a:t>of stakeholder feedback via monthly and quarterly evaluation reports, and reference it in decision-making </a:t>
                      </a:r>
                      <a:endParaRPr lang="en-GB" sz="1200" b="0" i="0" u="none" strike="noStrike" dirty="0">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GB" sz="1200" b="1" dirty="0">
                          <a:solidFill>
                            <a:srgbClr val="000000"/>
                          </a:solidFill>
                          <a:effectLst/>
                          <a:latin typeface="+mn-lt"/>
                          <a:ea typeface="Times New Roman" panose="02020603050405020304" pitchFamily="18" charset="0"/>
                          <a:cs typeface="Calibri" panose="020F0502020204030204" pitchFamily="34" charset="0"/>
                        </a:rPr>
                        <a:t>This is the first</a:t>
                      </a:r>
                      <a:r>
                        <a:rPr lang="en-GB" sz="1200" dirty="0">
                          <a:solidFill>
                            <a:srgbClr val="000000"/>
                          </a:solidFill>
                          <a:effectLst/>
                          <a:latin typeface="+mn-lt"/>
                          <a:ea typeface="Times New Roman" panose="02020603050405020304" pitchFamily="18" charset="0"/>
                          <a:cs typeface="Calibri" panose="020F0502020204030204" pitchFamily="34" charset="0"/>
                        </a:rPr>
                        <a:t> </a:t>
                      </a:r>
                      <a:r>
                        <a:rPr lang="en-GB" sz="1200" b="1" dirty="0">
                          <a:solidFill>
                            <a:srgbClr val="000000"/>
                          </a:solidFill>
                          <a:effectLst/>
                          <a:latin typeface="+mn-lt"/>
                          <a:ea typeface="Times New Roman" panose="02020603050405020304" pitchFamily="18" charset="0"/>
                          <a:cs typeface="Calibri" panose="020F0502020204030204" pitchFamily="34" charset="0"/>
                        </a:rPr>
                        <a:t>of the quarterly evaluation reports</a:t>
                      </a:r>
                      <a:r>
                        <a:rPr lang="en-GB" sz="1200" dirty="0">
                          <a:solidFill>
                            <a:srgbClr val="000000"/>
                          </a:solidFill>
                          <a:effectLst/>
                          <a:latin typeface="+mn-lt"/>
                          <a:ea typeface="Times New Roman" panose="02020603050405020304" pitchFamily="18" charset="0"/>
                          <a:cs typeface="Calibri" panose="020F0502020204030204" pitchFamily="34" charset="0"/>
                        </a:rPr>
                        <a:t>.</a:t>
                      </a:r>
                      <a:r>
                        <a:rPr lang="en-GB" sz="1200" b="1" dirty="0">
                          <a:solidFill>
                            <a:srgbClr val="000000"/>
                          </a:solidFill>
                          <a:effectLst/>
                          <a:latin typeface="+mn-lt"/>
                          <a:ea typeface="Times New Roman" panose="02020603050405020304" pitchFamily="18" charset="0"/>
                          <a:cs typeface="Calibri" panose="020F0502020204030204" pitchFamily="34" charset="0"/>
                        </a:rPr>
                        <a:t> </a:t>
                      </a:r>
                      <a:r>
                        <a:rPr lang="en-GB" sz="1200" dirty="0">
                          <a:solidFill>
                            <a:srgbClr val="000000"/>
                          </a:solidFill>
                          <a:effectLst/>
                          <a:latin typeface="+mn-lt"/>
                          <a:ea typeface="Times New Roman" panose="02020603050405020304" pitchFamily="18" charset="0"/>
                          <a:cs typeface="Calibri" panose="020F0502020204030204" pitchFamily="34" charset="0"/>
                        </a:rPr>
                        <a:t>We’re </a:t>
                      </a:r>
                      <a:r>
                        <a:rPr lang="en-GB" sz="1200" b="0" dirty="0">
                          <a:solidFill>
                            <a:srgbClr val="000000"/>
                          </a:solidFill>
                          <a:effectLst/>
                          <a:latin typeface="+mn-lt"/>
                          <a:ea typeface="Times New Roman" panose="02020603050405020304" pitchFamily="18" charset="0"/>
                          <a:cs typeface="Calibri" panose="020F0502020204030204" pitchFamily="34" charset="0"/>
                        </a:rPr>
                        <a:t>working on the monthly reports </a:t>
                      </a:r>
                      <a:r>
                        <a:rPr lang="en-GB" sz="1200" dirty="0">
                          <a:solidFill>
                            <a:srgbClr val="000000"/>
                          </a:solidFill>
                          <a:effectLst/>
                          <a:latin typeface="+mn-lt"/>
                          <a:ea typeface="Times New Roman" panose="02020603050405020304" pitchFamily="18" charset="0"/>
                          <a:cs typeface="Calibri" panose="020F0502020204030204" pitchFamily="34" charset="0"/>
                        </a:rPr>
                        <a:t>(which focus on progress towards project KPIs for SMT attention) as part of the Project Management system development. These will be rolled out during the autumn. Project and organisational learning points will be added as new sections to the monthly and quarterly reports respectively. These will include stakeholder feedback.</a:t>
                      </a:r>
                      <a:endParaRPr lang="en-GB" sz="1200" b="0" i="0" u="none" strike="noStrike" dirty="0">
                        <a:effectLst/>
                        <a:latin typeface="Arial" panose="020B0604020202020204" pitchFamily="34" charset="0"/>
                      </a:endParaRPr>
                    </a:p>
                  </a:txBody>
                  <a:tcPr marL="73111" marR="73111" marT="36556" marB="365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Calibri" panose="020F0502020204030204" pitchFamily="34" charset="0"/>
                        </a:rPr>
                        <a:t>Project pitches and meeting minutes</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46819946"/>
                  </a:ext>
                </a:extLst>
              </a:tr>
            </a:tbl>
          </a:graphicData>
        </a:graphic>
      </p:graphicFrame>
      <p:pic>
        <p:nvPicPr>
          <p:cNvPr id="5" name="Picture 4">
            <a:extLst>
              <a:ext uri="{FF2B5EF4-FFF2-40B4-BE49-F238E27FC236}">
                <a16:creationId xmlns="" xmlns:a16="http://schemas.microsoft.com/office/drawing/2014/main" id="{AAAF9C56-EBD9-42CA-BF7B-A8B8AC806C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137" y="164856"/>
            <a:ext cx="1233018" cy="317230"/>
          </a:xfrm>
          <a:prstGeom prst="rect">
            <a:avLst/>
          </a:prstGeom>
        </p:spPr>
      </p:pic>
      <p:sp>
        <p:nvSpPr>
          <p:cNvPr id="6" name="Title 1">
            <a:extLst>
              <a:ext uri="{FF2B5EF4-FFF2-40B4-BE49-F238E27FC236}">
                <a16:creationId xmlns="" xmlns:a16="http://schemas.microsoft.com/office/drawing/2014/main" id="{4CA5748D-5325-462D-A7CB-7E61FFF56A08}"/>
              </a:ext>
            </a:extLst>
          </p:cNvPr>
          <p:cNvSpPr txBox="1">
            <a:spLocks/>
          </p:cNvSpPr>
          <p:nvPr/>
        </p:nvSpPr>
        <p:spPr>
          <a:xfrm>
            <a:off x="246137" y="834737"/>
            <a:ext cx="11086587" cy="1166884"/>
          </a:xfrm>
          <a:prstGeom prst="rect">
            <a:avLst/>
          </a:prstGeom>
        </p:spPr>
        <p:txBody>
          <a:bodyPr vert="horz" lIns="65314" tIns="32657" rIns="65314" bIns="32657" rtlCol="0" anchor="ctr">
            <a:normAutofit fontScale="92500" lnSpcReduction="20000"/>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fontAlgn="base"/>
            <a:r>
              <a:rPr lang="en-GB" sz="2200" b="1" dirty="0">
                <a:solidFill>
                  <a:srgbClr val="94B7BC"/>
                </a:solidFill>
                <a:latin typeface="Faricy New Rg" panose="020B0503000000020004" pitchFamily="34" charset="0"/>
                <a:ea typeface="Times New Roman" panose="02020603050405020304" pitchFamily="18" charset="0"/>
                <a:cs typeface="Calibri" panose="020F0502020204030204" pitchFamily="34" charset="0"/>
              </a:rPr>
              <a:t>Organisational Outputs</a:t>
            </a:r>
          </a:p>
          <a:p>
            <a:pPr fontAlgn="base"/>
            <a:r>
              <a:rPr lang="en-GB" sz="2000" dirty="0">
                <a:latin typeface="Faricy New Rg" panose="020B0503000000020004" pitchFamily="34" charset="0"/>
                <a:ea typeface="Times New Roman" panose="02020603050405020304" pitchFamily="18" charset="0"/>
                <a:cs typeface="Calibri" panose="020F0502020204030204" pitchFamily="34" charset="0"/>
              </a:rPr>
              <a:t/>
            </a:r>
            <a:br>
              <a:rPr lang="en-GB" sz="2000" dirty="0">
                <a:latin typeface="Faricy New Rg" panose="020B0503000000020004" pitchFamily="34" charset="0"/>
                <a:ea typeface="Times New Roman" panose="02020603050405020304" pitchFamily="18" charset="0"/>
                <a:cs typeface="Calibri" panose="020F0502020204030204" pitchFamily="34" charset="0"/>
              </a:rPr>
            </a:br>
            <a:r>
              <a:rPr lang="en-GB" sz="1700" dirty="0">
                <a:latin typeface="Faricy New Rg" panose="020B0503000000020004" pitchFamily="34" charset="0"/>
                <a:ea typeface="Times New Roman" panose="02020603050405020304" pitchFamily="18" charset="0"/>
                <a:cs typeface="Calibri" panose="020F0502020204030204" pitchFamily="34" charset="0"/>
              </a:rPr>
              <a:t>Operational Measures of Success:</a:t>
            </a:r>
            <a:r>
              <a:rPr lang="en-GB" sz="1700" b="1" dirty="0">
                <a:latin typeface="Faricy New Rg" panose="020B0503000000020004" pitchFamily="34" charset="0"/>
                <a:ea typeface="Times New Roman" panose="02020603050405020304" pitchFamily="18" charset="0"/>
                <a:cs typeface="Calibri" panose="020F0502020204030204" pitchFamily="34" charset="0"/>
              </a:rPr>
              <a:t> Governance &amp; Consultation </a:t>
            </a:r>
            <a:endParaRPr lang="en-GB" sz="1700" b="1" dirty="0">
              <a:latin typeface="Faricy New Rg" panose="020B0503000000020004" pitchFamily="34" charset="0"/>
            </a:endParaRPr>
          </a:p>
          <a:p>
            <a:pPr fontAlgn="t">
              <a:lnSpc>
                <a:spcPct val="107000"/>
              </a:lnSpc>
              <a:spcBef>
                <a:spcPts val="0"/>
              </a:spcBef>
            </a:pPr>
            <a:r>
              <a:rPr lang="en-GB" sz="2000" dirty="0">
                <a:latin typeface="Calibri" panose="020F0502020204030204" pitchFamily="34" charset="0"/>
                <a:ea typeface="Times New Roman" panose="02020603050405020304" pitchFamily="18" charset="0"/>
                <a:cs typeface="Calibri" panose="020F0502020204030204" pitchFamily="34" charset="0"/>
              </a:rPr>
              <a:t> </a:t>
            </a:r>
            <a:endParaRPr lang="en-GB" sz="2000" dirty="0">
              <a:latin typeface="Arial" panose="020B0604020202020204" pitchFamily="34" charset="0"/>
            </a:endParaRPr>
          </a:p>
          <a:p>
            <a:pPr fontAlgn="base"/>
            <a:r>
              <a:rPr lang="en-GB" sz="2000" b="1" dirty="0">
                <a:latin typeface="Faricy New Rg" panose="020B0503000000020004" pitchFamily="34" charset="0"/>
              </a:rPr>
              <a:t> </a:t>
            </a:r>
          </a:p>
        </p:txBody>
      </p:sp>
      <p:sp>
        <p:nvSpPr>
          <p:cNvPr id="2" name="Slide Number Placeholder 1">
            <a:extLst>
              <a:ext uri="{FF2B5EF4-FFF2-40B4-BE49-F238E27FC236}">
                <a16:creationId xmlns="" xmlns:a16="http://schemas.microsoft.com/office/drawing/2014/main" id="{67901634-C1C1-4493-95B4-3FAED01491D7}"/>
              </a:ext>
            </a:extLst>
          </p:cNvPr>
          <p:cNvSpPr>
            <a:spLocks noGrp="1"/>
          </p:cNvSpPr>
          <p:nvPr>
            <p:ph type="sldNum" sz="quarter" idx="12"/>
          </p:nvPr>
        </p:nvSpPr>
        <p:spPr/>
        <p:txBody>
          <a:bodyPr/>
          <a:lstStyle/>
          <a:p>
            <a:fld id="{E57F4297-ED00-4231-833B-F4A3A949EC3B}" type="slidenum">
              <a:rPr lang="en-GB" smtClean="0"/>
              <a:t>12</a:t>
            </a:fld>
            <a:endParaRPr lang="en-GB"/>
          </a:p>
        </p:txBody>
      </p:sp>
    </p:spTree>
    <p:extLst>
      <p:ext uri="{BB962C8B-B14F-4D97-AF65-F5344CB8AC3E}">
        <p14:creationId xmlns:p14="http://schemas.microsoft.com/office/powerpoint/2010/main" val="3238371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7DF4418B-F0C3-4EEF-8290-02380E9CC023}"/>
              </a:ext>
            </a:extLst>
          </p:cNvPr>
          <p:cNvGraphicFramePr>
            <a:graphicFrameLocks noGrp="1"/>
          </p:cNvGraphicFramePr>
          <p:nvPr>
            <p:extLst>
              <p:ext uri="{D42A27DB-BD31-4B8C-83A1-F6EECF244321}">
                <p14:modId xmlns:p14="http://schemas.microsoft.com/office/powerpoint/2010/main" val="174708774"/>
              </p:ext>
            </p:extLst>
          </p:nvPr>
        </p:nvGraphicFramePr>
        <p:xfrm>
          <a:off x="353291" y="1707718"/>
          <a:ext cx="11485418" cy="4592414"/>
        </p:xfrm>
        <a:graphic>
          <a:graphicData uri="http://schemas.openxmlformats.org/drawingml/2006/table">
            <a:tbl>
              <a:tblPr firstRow="1" firstCol="1" bandRow="1"/>
              <a:tblGrid>
                <a:gridCol w="4425168">
                  <a:extLst>
                    <a:ext uri="{9D8B030D-6E8A-4147-A177-3AD203B41FA5}">
                      <a16:colId xmlns="" xmlns:a16="http://schemas.microsoft.com/office/drawing/2014/main" val="3119972959"/>
                    </a:ext>
                  </a:extLst>
                </a:gridCol>
                <a:gridCol w="5927590">
                  <a:extLst>
                    <a:ext uri="{9D8B030D-6E8A-4147-A177-3AD203B41FA5}">
                      <a16:colId xmlns="" xmlns:a16="http://schemas.microsoft.com/office/drawing/2014/main" val="736020784"/>
                    </a:ext>
                  </a:extLst>
                </a:gridCol>
                <a:gridCol w="1132660">
                  <a:extLst>
                    <a:ext uri="{9D8B030D-6E8A-4147-A177-3AD203B41FA5}">
                      <a16:colId xmlns="" xmlns:a16="http://schemas.microsoft.com/office/drawing/2014/main" val="1776716464"/>
                    </a:ext>
                  </a:extLst>
                </a:gridCol>
              </a:tblGrid>
              <a:tr h="612999">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Targets for 31 March 2020</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Current Progress</a:t>
                      </a:r>
                      <a:endParaRPr lang="en-GB" sz="1300" b="1" i="0" u="none" strike="noStrike" dirty="0">
                        <a:effectLst/>
                        <a:latin typeface="Faricy New Rg" panose="020B0503000000020004" pitchFamily="34" charset="0"/>
                      </a:endParaRPr>
                    </a:p>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1 April – 31 July 2019</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Method of data capture</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extLst>
                  <a:ext uri="{0D108BD9-81ED-4DB2-BD59-A6C34878D82A}">
                    <a16:rowId xmlns="" xmlns:a16="http://schemas.microsoft.com/office/drawing/2014/main" val="1984690769"/>
                  </a:ext>
                </a:extLst>
              </a:tr>
              <a:tr h="135593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effectLst/>
                          <a:latin typeface="+mn-lt"/>
                          <a:ea typeface="+mn-ea"/>
                          <a:cs typeface="+mn-cs"/>
                        </a:rPr>
                        <a:t>Directly deliver no more than </a:t>
                      </a:r>
                      <a:r>
                        <a:rPr lang="en-GB" sz="1200" b="1" kern="1200" dirty="0">
                          <a:solidFill>
                            <a:schemeClr val="tx1"/>
                          </a:solidFill>
                          <a:effectLst/>
                          <a:latin typeface="+mn-lt"/>
                          <a:ea typeface="+mn-ea"/>
                          <a:cs typeface="+mn-cs"/>
                        </a:rPr>
                        <a:t>10 projects annually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GB" sz="1200" kern="1200" dirty="0">
                          <a:solidFill>
                            <a:schemeClr val="tx1"/>
                          </a:solidFill>
                          <a:effectLst/>
                          <a:latin typeface="+mn-lt"/>
                          <a:ea typeface="+mn-ea"/>
                          <a:cs typeface="+mn-cs"/>
                        </a:rPr>
                        <a:t>Literature Wales is currently directly delivering </a:t>
                      </a:r>
                      <a:r>
                        <a:rPr lang="en-GB" sz="1200" b="1" kern="1200" dirty="0">
                          <a:solidFill>
                            <a:schemeClr val="tx1"/>
                          </a:solidFill>
                          <a:effectLst/>
                          <a:latin typeface="+mn-lt"/>
                          <a:ea typeface="+mn-ea"/>
                          <a:cs typeface="+mn-cs"/>
                        </a:rPr>
                        <a:t>10 projects</a:t>
                      </a:r>
                      <a:r>
                        <a:rPr lang="en-GB" sz="1200" kern="1200" dirty="0">
                          <a:solidFill>
                            <a:schemeClr val="tx1"/>
                          </a:solidFill>
                          <a:effectLst/>
                          <a:latin typeface="+mn-lt"/>
                          <a:ea typeface="+mn-ea"/>
                          <a:cs typeface="+mn-cs"/>
                        </a:rPr>
                        <a:t>:</a:t>
                      </a:r>
                      <a:r>
                        <a:rPr lang="en-GB" sz="1200" kern="1200" dirty="0">
                          <a:solidFill>
                            <a:schemeClr val="accent6"/>
                          </a:solidFill>
                          <a:effectLst/>
                          <a:latin typeface="+mn-lt"/>
                          <a:ea typeface="+mn-ea"/>
                          <a:cs typeface="+mn-cs"/>
                        </a:rPr>
                        <a:t> </a:t>
                      </a:r>
                      <a:r>
                        <a:rPr lang="en-GB" sz="1200" kern="1200" dirty="0" err="1">
                          <a:solidFill>
                            <a:schemeClr val="tx1"/>
                          </a:solidFill>
                          <a:effectLst/>
                          <a:latin typeface="+mn-lt"/>
                          <a:ea typeface="+mn-ea"/>
                          <a:cs typeface="+mn-cs"/>
                        </a:rPr>
                        <a:t>Llên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Pawb</a:t>
                      </a:r>
                      <a:r>
                        <a:rPr lang="en-GB" sz="1200" kern="120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a:t>
                      </a:r>
                      <a:r>
                        <a:rPr lang="en-GB" sz="1200" i="0" kern="1200" dirty="0">
                          <a:solidFill>
                            <a:schemeClr val="tx1"/>
                          </a:solidFill>
                          <a:effectLst/>
                          <a:latin typeface="+mn-lt"/>
                          <a:ea typeface="+mn-ea"/>
                          <a:cs typeface="+mn-cs"/>
                        </a:rPr>
                        <a:t> Lit </a:t>
                      </a:r>
                      <a:r>
                        <a:rPr lang="en-GB" sz="1200" kern="1200" dirty="0">
                          <a:solidFill>
                            <a:schemeClr val="tx1"/>
                          </a:solidFill>
                          <a:effectLst/>
                          <a:latin typeface="+mn-lt"/>
                          <a:ea typeface="+mn-ea"/>
                          <a:cs typeface="+mn-cs"/>
                        </a:rPr>
                        <a:t>Reach; Writer Training; Writer Shadowing; </a:t>
                      </a:r>
                      <a:r>
                        <a:rPr lang="en-GB" sz="1200" kern="1200" dirty="0" err="1">
                          <a:solidFill>
                            <a:schemeClr val="tx1"/>
                          </a:solidFill>
                          <a:effectLst/>
                          <a:latin typeface="+mn-lt"/>
                          <a:ea typeface="+mn-ea"/>
                          <a:cs typeface="+mn-cs"/>
                        </a:rPr>
                        <a:t>Tŷ</a:t>
                      </a:r>
                      <a:r>
                        <a:rPr lang="en-GB" sz="1200" kern="1200" dirty="0">
                          <a:solidFill>
                            <a:schemeClr val="tx1"/>
                          </a:solidFill>
                          <a:effectLst/>
                          <a:latin typeface="+mn-lt"/>
                          <a:ea typeface="+mn-ea"/>
                          <a:cs typeface="+mn-cs"/>
                        </a:rPr>
                        <a:t> Newydd Writing Squad; Writers’ Bursaries; Mentoring Scheme; Children’s Laureate Wales; Wales Book of the Year; </a:t>
                      </a:r>
                      <a:r>
                        <a:rPr lang="en-GB" sz="1200" kern="1200" dirty="0" err="1">
                          <a:solidFill>
                            <a:schemeClr val="tx1"/>
                          </a:solidFill>
                          <a:effectLst/>
                          <a:latin typeface="+mn-lt"/>
                          <a:ea typeface="+mn-ea"/>
                          <a:cs typeface="+mn-cs"/>
                        </a:rPr>
                        <a:t>Tŷ</a:t>
                      </a:r>
                      <a:r>
                        <a:rPr lang="en-GB" sz="1200" kern="1200" dirty="0">
                          <a:solidFill>
                            <a:schemeClr val="tx1"/>
                          </a:solidFill>
                          <a:effectLst/>
                          <a:latin typeface="+mn-lt"/>
                          <a:ea typeface="+mn-ea"/>
                          <a:cs typeface="+mn-cs"/>
                        </a:rPr>
                        <a:t> Newydd Creative Writing Courses; and National Poet of Wales. All other projects are delivered in partnership (Literature Wales is joint partner) or on a facilitative model (Literature Wales provides support / funding / acts as hosts only or is a secondary partner).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en-GB" sz="1200" kern="1200" dirty="0">
                          <a:solidFill>
                            <a:schemeClr val="tx1"/>
                          </a:solidFill>
                          <a:effectLst/>
                          <a:latin typeface="+mn-lt"/>
                          <a:ea typeface="+mn-ea"/>
                          <a:cs typeface="+mn-cs"/>
                        </a:rPr>
                        <a:t>Our project progress and evaluation reports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42397190"/>
                  </a:ext>
                </a:extLst>
              </a:tr>
              <a:tr h="96347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Support </a:t>
                      </a:r>
                      <a:r>
                        <a:rPr lang="en-GB" sz="1200" b="1" kern="1200" dirty="0">
                          <a:solidFill>
                            <a:schemeClr val="tx1"/>
                          </a:solidFill>
                          <a:effectLst/>
                          <a:latin typeface="+mn-lt"/>
                          <a:ea typeface="+mn-ea"/>
                          <a:cs typeface="+mn-cs"/>
                        </a:rPr>
                        <a:t>at least 20 partner-led projects </a:t>
                      </a:r>
                      <a:r>
                        <a:rPr lang="en-GB" sz="1200" kern="1200" dirty="0">
                          <a:solidFill>
                            <a:schemeClr val="tx1"/>
                          </a:solidFill>
                          <a:effectLst/>
                          <a:latin typeface="+mn-lt"/>
                          <a:ea typeface="+mn-ea"/>
                          <a:cs typeface="+mn-cs"/>
                        </a:rPr>
                        <a:t>as facilitators or secondary partners annually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GB" sz="1200" b="0" i="0" u="none" strike="noStrike" dirty="0">
                          <a:solidFill>
                            <a:schemeClr val="tx1"/>
                          </a:solidFill>
                          <a:effectLst/>
                          <a:latin typeface="+mn-lt"/>
                        </a:rPr>
                        <a:t>We have so far supported </a:t>
                      </a:r>
                      <a:r>
                        <a:rPr lang="en-GB" sz="1200" b="1" i="0" u="none" strike="noStrike" dirty="0">
                          <a:solidFill>
                            <a:schemeClr val="tx1"/>
                          </a:solidFill>
                          <a:effectLst/>
                          <a:latin typeface="+mn-lt"/>
                        </a:rPr>
                        <a:t>35</a:t>
                      </a:r>
                      <a:r>
                        <a:rPr lang="en-GB" sz="1200" b="0" i="0" u="none" strike="noStrike" dirty="0">
                          <a:solidFill>
                            <a:schemeClr val="tx1"/>
                          </a:solidFill>
                          <a:effectLst/>
                          <a:latin typeface="+mn-lt"/>
                        </a:rPr>
                        <a:t> </a:t>
                      </a:r>
                      <a:r>
                        <a:rPr lang="en-GB" sz="1200" b="1" i="0" u="none" strike="noStrike" dirty="0">
                          <a:solidFill>
                            <a:schemeClr val="tx1"/>
                          </a:solidFill>
                          <a:effectLst/>
                          <a:latin typeface="+mn-lt"/>
                        </a:rPr>
                        <a:t>partner-led projects </a:t>
                      </a:r>
                      <a:r>
                        <a:rPr lang="en-GB" sz="1200" b="0" i="0" u="none" strike="noStrike" dirty="0">
                          <a:solidFill>
                            <a:schemeClr val="tx1"/>
                          </a:solidFill>
                          <a:effectLst/>
                          <a:latin typeface="+mn-lt"/>
                        </a:rPr>
                        <a:t>as facilitators or secondary partners.</a:t>
                      </a:r>
                      <a:r>
                        <a:rPr lang="en-GB" sz="1200" b="1" i="0" u="none" strike="noStrike" dirty="0">
                          <a:solidFill>
                            <a:schemeClr val="tx1"/>
                          </a:solidFill>
                          <a:effectLst/>
                          <a:latin typeface="+mn-lt"/>
                        </a:rPr>
                        <a:t> </a:t>
                      </a:r>
                      <a:r>
                        <a:rPr lang="en-GB" sz="1200" b="0" i="0" u="none" strike="noStrike" dirty="0">
                          <a:solidFill>
                            <a:schemeClr val="tx1"/>
                          </a:solidFill>
                          <a:effectLst/>
                          <a:latin typeface="+mn-lt"/>
                        </a:rPr>
                        <a:t>For example, in July we supported and co-hosted the </a:t>
                      </a:r>
                      <a:r>
                        <a:rPr lang="en-GB" sz="1200" b="0" i="0" u="none" strike="noStrike" dirty="0">
                          <a:solidFill>
                            <a:schemeClr val="tx1"/>
                          </a:solidFill>
                          <a:effectLst/>
                          <a:latin typeface="+mn-lt"/>
                          <a:hlinkClick r:id="rId2"/>
                        </a:rPr>
                        <a:t>Breaking New Ground: UK Tour</a:t>
                      </a:r>
                      <a:r>
                        <a:rPr lang="en-GB" sz="1200" b="0" i="0" u="none" strike="noStrike" dirty="0">
                          <a:solidFill>
                            <a:schemeClr val="tx1"/>
                          </a:solidFill>
                          <a:effectLst/>
                          <a:latin typeface="+mn-lt"/>
                        </a:rPr>
                        <a:t>, an invaluable new resource which champions and celebrates over 100 British children’s writers and illustrators of colour. </a:t>
                      </a:r>
                    </a:p>
                  </a:txBody>
                  <a:tcPr marL="73111" marR="73111" marT="36556" marB="365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ase">
                        <a:spcBef>
                          <a:spcPts val="0"/>
                        </a:spcBef>
                        <a:spcAft>
                          <a:spcPts val="0"/>
                        </a:spcAft>
                      </a:pPr>
                      <a:endParaRPr lang="en-GB" sz="1100" b="0" i="0" u="none" strike="noStrike" dirty="0">
                        <a:effectLst/>
                        <a:latin typeface="Arial" panose="020B0604020202020204" pitchFamily="34" charset="0"/>
                      </a:endParaRPr>
                    </a:p>
                  </a:txBody>
                  <a:tcPr marL="54834" marR="54834" marT="76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62706386"/>
                  </a:ext>
                </a:extLst>
              </a:tr>
              <a:tr h="82612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Provide funding and/or in-kind support to </a:t>
                      </a:r>
                      <a:r>
                        <a:rPr lang="en-GB" sz="1200" b="1" kern="1200" dirty="0">
                          <a:solidFill>
                            <a:schemeClr val="tx1"/>
                          </a:solidFill>
                          <a:effectLst/>
                          <a:latin typeface="+mn-lt"/>
                          <a:ea typeface="+mn-ea"/>
                          <a:cs typeface="+mn-cs"/>
                        </a:rPr>
                        <a:t>at least 150 individuals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groups and organisations </a:t>
                      </a:r>
                      <a:r>
                        <a:rPr lang="en-GB" sz="1200" kern="1200" dirty="0">
                          <a:solidFill>
                            <a:schemeClr val="tx1"/>
                          </a:solidFill>
                          <a:effectLst/>
                          <a:latin typeface="+mn-lt"/>
                          <a:ea typeface="+mn-ea"/>
                          <a:cs typeface="+mn-cs"/>
                        </a:rPr>
                        <a:t>annually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dirty="0">
                          <a:solidFill>
                            <a:schemeClr val="tx1"/>
                          </a:solidFill>
                          <a:effectLst/>
                          <a:latin typeface="+mn-lt"/>
                          <a:ea typeface="+mn-ea"/>
                          <a:cs typeface="+mn-cs"/>
                        </a:rPr>
                        <a:t>We </a:t>
                      </a:r>
                      <a:r>
                        <a:rPr lang="en-GB" sz="1200" kern="1200" dirty="0">
                          <a:solidFill>
                            <a:schemeClr val="tx1"/>
                          </a:solidFill>
                          <a:effectLst/>
                          <a:latin typeface="+mn-lt"/>
                          <a:ea typeface="+mn-ea"/>
                          <a:cs typeface="+mn-cs"/>
                        </a:rPr>
                        <a:t>have so far completed </a:t>
                      </a:r>
                      <a:r>
                        <a:rPr lang="en-GB" sz="1200" b="0" kern="1200" dirty="0">
                          <a:solidFill>
                            <a:schemeClr val="tx1"/>
                          </a:solidFill>
                          <a:effectLst/>
                          <a:latin typeface="+mn-lt"/>
                          <a:ea typeface="+mn-ea"/>
                          <a:cs typeface="+mn-cs"/>
                        </a:rPr>
                        <a:t>over 280 hours </a:t>
                      </a:r>
                      <a:r>
                        <a:rPr lang="en-GB" sz="1200" kern="1200" dirty="0">
                          <a:solidFill>
                            <a:schemeClr val="tx1"/>
                          </a:solidFill>
                          <a:effectLst/>
                          <a:latin typeface="+mn-lt"/>
                          <a:ea typeface="+mn-ea"/>
                          <a:cs typeface="+mn-cs"/>
                        </a:rPr>
                        <a:t>of facilitation work for the sector, to </a:t>
                      </a:r>
                      <a:r>
                        <a:rPr lang="en-GB" sz="1200" b="1" kern="1200" dirty="0">
                          <a:solidFill>
                            <a:schemeClr val="tx1"/>
                          </a:solidFill>
                          <a:effectLst/>
                          <a:latin typeface="+mn-lt"/>
                          <a:ea typeface="+mn-ea"/>
                          <a:cs typeface="+mn-cs"/>
                        </a:rPr>
                        <a:t>222 individuals, groups and organisations</a:t>
                      </a: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This figure includes Writers on Tour supported events and the 2019 Writers’ Bursaries cohort.  </a:t>
                      </a:r>
                      <a:endParaRPr lang="en-GB" sz="1200" kern="1200" dirty="0">
                        <a:solidFill>
                          <a:schemeClr val="tx1"/>
                        </a:solidFill>
                        <a:effectLst/>
                        <a:latin typeface="+mn-lt"/>
                        <a:ea typeface="+mn-ea"/>
                        <a:cs typeface="+mn-cs"/>
                      </a:endParaRPr>
                    </a:p>
                  </a:txBody>
                  <a:tcPr marL="73111" marR="73111" marT="36556" marB="365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ase">
                        <a:spcBef>
                          <a:spcPts val="0"/>
                        </a:spcBef>
                        <a:spcAft>
                          <a:spcPts val="0"/>
                        </a:spcAft>
                      </a:pPr>
                      <a:endParaRPr lang="en-GB" sz="1100" b="0" i="0" u="none" strike="noStrike" dirty="0">
                        <a:effectLst/>
                        <a:latin typeface="Arial" panose="020B0604020202020204" pitchFamily="34" charset="0"/>
                      </a:endParaRPr>
                    </a:p>
                  </a:txBody>
                  <a:tcPr marL="54834" marR="54834" marT="76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02386296"/>
                  </a:ext>
                </a:extLst>
              </a:tr>
              <a:tr h="83388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Have stimulated </a:t>
                      </a:r>
                      <a:r>
                        <a:rPr lang="en-GB" sz="1200" b="1" kern="1200" dirty="0">
                          <a:solidFill>
                            <a:schemeClr val="tx1"/>
                          </a:solidFill>
                          <a:effectLst/>
                          <a:latin typeface="+mn-lt"/>
                          <a:ea typeface="+mn-ea"/>
                          <a:cs typeface="+mn-cs"/>
                        </a:rPr>
                        <a:t>at least 4</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new self-run sustainable literary projects </a:t>
                      </a:r>
                      <a:r>
                        <a:rPr lang="en-GB" sz="1200" kern="1200" dirty="0">
                          <a:solidFill>
                            <a:schemeClr val="tx1"/>
                          </a:solidFill>
                          <a:effectLst/>
                          <a:latin typeface="+mn-lt"/>
                          <a:ea typeface="+mn-ea"/>
                          <a:cs typeface="+mn-cs"/>
                        </a:rPr>
                        <a:t>in areas of need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dirty="0">
                          <a:effectLst/>
                          <a:latin typeface="+mn-lt"/>
                        </a:rPr>
                        <a:t>2</a:t>
                      </a:r>
                      <a:r>
                        <a:rPr lang="en-GB" sz="1200" b="0" i="0" u="none" strike="noStrike" dirty="0">
                          <a:effectLst/>
                          <a:latin typeface="+mn-lt"/>
                        </a:rPr>
                        <a:t> </a:t>
                      </a:r>
                      <a:r>
                        <a:rPr lang="en-GB" sz="1200" b="1" i="0" u="none" strike="noStrike" dirty="0">
                          <a:effectLst/>
                          <a:latin typeface="+mn-lt"/>
                        </a:rPr>
                        <a:t>new self-run sustainable literary projects </a:t>
                      </a:r>
                      <a:r>
                        <a:rPr lang="en-GB" sz="1200" b="0" i="0" u="none" strike="noStrike" dirty="0">
                          <a:effectLst/>
                          <a:latin typeface="+mn-lt"/>
                        </a:rPr>
                        <a:t>in areas of need have been stimulated. For example, as a result of their engagement with the Lit Reach project, Gwynedd and Anglesey Library Services are planning creative writing workshops for the autumn. </a:t>
                      </a:r>
                    </a:p>
                  </a:txBody>
                  <a:tcPr marL="73111" marR="73111" marT="36556" marB="365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ase">
                        <a:spcBef>
                          <a:spcPts val="0"/>
                        </a:spcBef>
                        <a:spcAft>
                          <a:spcPts val="0"/>
                        </a:spcAft>
                      </a:pPr>
                      <a:endParaRPr lang="en-GB" sz="1100" b="0" i="0" u="none" strike="noStrike" dirty="0">
                        <a:effectLst/>
                        <a:latin typeface="Arial" panose="020B0604020202020204" pitchFamily="34" charset="0"/>
                      </a:endParaRPr>
                    </a:p>
                  </a:txBody>
                  <a:tcPr marL="54834" marR="54834" marT="76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46819946"/>
                  </a:ext>
                </a:extLst>
              </a:tr>
            </a:tbl>
          </a:graphicData>
        </a:graphic>
      </p:graphicFrame>
      <p:pic>
        <p:nvPicPr>
          <p:cNvPr id="5" name="Picture 4">
            <a:extLst>
              <a:ext uri="{FF2B5EF4-FFF2-40B4-BE49-F238E27FC236}">
                <a16:creationId xmlns="" xmlns:a16="http://schemas.microsoft.com/office/drawing/2014/main" id="{AAAF9C56-EBD9-42CA-BF7B-A8B8AC806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137" y="164856"/>
            <a:ext cx="1233018" cy="317230"/>
          </a:xfrm>
          <a:prstGeom prst="rect">
            <a:avLst/>
          </a:prstGeom>
        </p:spPr>
      </p:pic>
      <p:sp>
        <p:nvSpPr>
          <p:cNvPr id="6" name="Title 1">
            <a:extLst>
              <a:ext uri="{FF2B5EF4-FFF2-40B4-BE49-F238E27FC236}">
                <a16:creationId xmlns="" xmlns:a16="http://schemas.microsoft.com/office/drawing/2014/main" id="{4CA5748D-5325-462D-A7CB-7E61FFF56A08}"/>
              </a:ext>
            </a:extLst>
          </p:cNvPr>
          <p:cNvSpPr txBox="1">
            <a:spLocks/>
          </p:cNvSpPr>
          <p:nvPr/>
        </p:nvSpPr>
        <p:spPr>
          <a:xfrm>
            <a:off x="267213" y="869005"/>
            <a:ext cx="11086587" cy="1166884"/>
          </a:xfrm>
          <a:prstGeom prst="rect">
            <a:avLst/>
          </a:prstGeom>
        </p:spPr>
        <p:txBody>
          <a:bodyPr vert="horz" lIns="65314" tIns="32657" rIns="65314" bIns="32657" rtlCol="0" anchor="ctr">
            <a:normAutofit fontScale="92500" lnSpcReduction="20000"/>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fontAlgn="base"/>
            <a:r>
              <a:rPr lang="en-GB" sz="2200" b="1" dirty="0">
                <a:solidFill>
                  <a:srgbClr val="94B7BC"/>
                </a:solidFill>
                <a:latin typeface="Faricy New Rg" panose="020B0503000000020004" pitchFamily="34" charset="0"/>
                <a:ea typeface="Times New Roman" panose="02020603050405020304" pitchFamily="18" charset="0"/>
                <a:cs typeface="Calibri" panose="020F0502020204030204" pitchFamily="34" charset="0"/>
              </a:rPr>
              <a:t>Organisational Outputs</a:t>
            </a:r>
          </a:p>
          <a:p>
            <a:pPr fontAlgn="base"/>
            <a:r>
              <a:rPr lang="en-GB" sz="2000" dirty="0">
                <a:latin typeface="Faricy New Rg" panose="020B0503000000020004" pitchFamily="34" charset="0"/>
                <a:ea typeface="Times New Roman" panose="02020603050405020304" pitchFamily="18" charset="0"/>
                <a:cs typeface="Calibri" panose="020F0502020204030204" pitchFamily="34" charset="0"/>
              </a:rPr>
              <a:t/>
            </a:r>
            <a:br>
              <a:rPr lang="en-GB" sz="2000" dirty="0">
                <a:latin typeface="Faricy New Rg" panose="020B0503000000020004" pitchFamily="34" charset="0"/>
                <a:ea typeface="Times New Roman" panose="02020603050405020304" pitchFamily="18" charset="0"/>
                <a:cs typeface="Calibri" panose="020F0502020204030204" pitchFamily="34" charset="0"/>
              </a:rPr>
            </a:br>
            <a:r>
              <a:rPr lang="en-GB" sz="1700" dirty="0">
                <a:latin typeface="Faricy New Rg" panose="020B0503000000020004" pitchFamily="34" charset="0"/>
                <a:ea typeface="Times New Roman" panose="02020603050405020304" pitchFamily="18" charset="0"/>
                <a:cs typeface="Calibri" panose="020F0502020204030204" pitchFamily="34" charset="0"/>
              </a:rPr>
              <a:t>Operational Measures of Success:</a:t>
            </a:r>
            <a:r>
              <a:rPr lang="en-GB" sz="1700" b="1" dirty="0">
                <a:latin typeface="Faricy New Rg" panose="020B0503000000020004" pitchFamily="34" charset="0"/>
                <a:ea typeface="Times New Roman" panose="02020603050405020304" pitchFamily="18" charset="0"/>
                <a:cs typeface="Calibri" panose="020F0502020204030204" pitchFamily="34" charset="0"/>
              </a:rPr>
              <a:t> Sector Facilitation </a:t>
            </a:r>
            <a:endParaRPr lang="en-GB" sz="1700" b="1" dirty="0">
              <a:latin typeface="Faricy New Rg" panose="020B0503000000020004" pitchFamily="34" charset="0"/>
            </a:endParaRPr>
          </a:p>
          <a:p>
            <a:pPr fontAlgn="t">
              <a:lnSpc>
                <a:spcPct val="107000"/>
              </a:lnSpc>
              <a:spcBef>
                <a:spcPts val="0"/>
              </a:spcBef>
            </a:pPr>
            <a:r>
              <a:rPr lang="en-GB" sz="2000" dirty="0">
                <a:latin typeface="Calibri" panose="020F0502020204030204" pitchFamily="34" charset="0"/>
                <a:ea typeface="Times New Roman" panose="02020603050405020304" pitchFamily="18" charset="0"/>
                <a:cs typeface="Calibri" panose="020F0502020204030204" pitchFamily="34" charset="0"/>
              </a:rPr>
              <a:t> </a:t>
            </a:r>
            <a:endParaRPr lang="en-GB" sz="2000" dirty="0">
              <a:latin typeface="Arial" panose="020B0604020202020204" pitchFamily="34" charset="0"/>
            </a:endParaRPr>
          </a:p>
          <a:p>
            <a:pPr fontAlgn="base"/>
            <a:r>
              <a:rPr lang="en-GB" sz="2000" b="1" dirty="0">
                <a:latin typeface="Faricy New Rg" panose="020B0503000000020004" pitchFamily="34" charset="0"/>
              </a:rPr>
              <a:t> </a:t>
            </a:r>
          </a:p>
        </p:txBody>
      </p:sp>
      <p:sp>
        <p:nvSpPr>
          <p:cNvPr id="2" name="Slide Number Placeholder 1">
            <a:extLst>
              <a:ext uri="{FF2B5EF4-FFF2-40B4-BE49-F238E27FC236}">
                <a16:creationId xmlns="" xmlns:a16="http://schemas.microsoft.com/office/drawing/2014/main" id="{A9D71B69-F2E6-4837-B134-6F85C7532AEF}"/>
              </a:ext>
            </a:extLst>
          </p:cNvPr>
          <p:cNvSpPr>
            <a:spLocks noGrp="1"/>
          </p:cNvSpPr>
          <p:nvPr>
            <p:ph type="sldNum" sz="quarter" idx="12"/>
          </p:nvPr>
        </p:nvSpPr>
        <p:spPr/>
        <p:txBody>
          <a:bodyPr/>
          <a:lstStyle/>
          <a:p>
            <a:fld id="{E57F4297-ED00-4231-833B-F4A3A949EC3B}" type="slidenum">
              <a:rPr lang="en-GB" smtClean="0"/>
              <a:t>13</a:t>
            </a:fld>
            <a:endParaRPr lang="en-GB"/>
          </a:p>
        </p:txBody>
      </p:sp>
    </p:spTree>
    <p:extLst>
      <p:ext uri="{BB962C8B-B14F-4D97-AF65-F5344CB8AC3E}">
        <p14:creationId xmlns:p14="http://schemas.microsoft.com/office/powerpoint/2010/main" val="332891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7DF4418B-F0C3-4EEF-8290-02380E9CC023}"/>
              </a:ext>
            </a:extLst>
          </p:cNvPr>
          <p:cNvGraphicFramePr>
            <a:graphicFrameLocks noGrp="1"/>
          </p:cNvGraphicFramePr>
          <p:nvPr>
            <p:extLst>
              <p:ext uri="{D42A27DB-BD31-4B8C-83A1-F6EECF244321}">
                <p14:modId xmlns:p14="http://schemas.microsoft.com/office/powerpoint/2010/main" val="2609578913"/>
              </p:ext>
            </p:extLst>
          </p:nvPr>
        </p:nvGraphicFramePr>
        <p:xfrm>
          <a:off x="360218" y="1895812"/>
          <a:ext cx="11423975" cy="1761344"/>
        </p:xfrm>
        <a:graphic>
          <a:graphicData uri="http://schemas.openxmlformats.org/drawingml/2006/table">
            <a:tbl>
              <a:tblPr firstRow="1" firstCol="1" bandRow="1"/>
              <a:tblGrid>
                <a:gridCol w="4401495">
                  <a:extLst>
                    <a:ext uri="{9D8B030D-6E8A-4147-A177-3AD203B41FA5}">
                      <a16:colId xmlns="" xmlns:a16="http://schemas.microsoft.com/office/drawing/2014/main" val="3119972959"/>
                    </a:ext>
                  </a:extLst>
                </a:gridCol>
                <a:gridCol w="5895879">
                  <a:extLst>
                    <a:ext uri="{9D8B030D-6E8A-4147-A177-3AD203B41FA5}">
                      <a16:colId xmlns="" xmlns:a16="http://schemas.microsoft.com/office/drawing/2014/main" val="736020784"/>
                    </a:ext>
                  </a:extLst>
                </a:gridCol>
                <a:gridCol w="1126601">
                  <a:extLst>
                    <a:ext uri="{9D8B030D-6E8A-4147-A177-3AD203B41FA5}">
                      <a16:colId xmlns="" xmlns:a16="http://schemas.microsoft.com/office/drawing/2014/main" val="1776716464"/>
                    </a:ext>
                  </a:extLst>
                </a:gridCol>
              </a:tblGrid>
              <a:tr h="670518">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Targets for 31 March 2020</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Current Progress</a:t>
                      </a:r>
                      <a:endParaRPr lang="en-GB" sz="1300" b="1" i="0" u="none" strike="noStrike" dirty="0">
                        <a:effectLst/>
                        <a:latin typeface="Faricy New Rg" panose="020B0503000000020004" pitchFamily="34" charset="0"/>
                      </a:endParaRPr>
                    </a:p>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1 April – 31 July 2019</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Method of data capture</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extLst>
                  <a:ext uri="{0D108BD9-81ED-4DB2-BD59-A6C34878D82A}">
                    <a16:rowId xmlns="" xmlns:a16="http://schemas.microsoft.com/office/drawing/2014/main" val="1984690769"/>
                  </a:ext>
                </a:extLst>
              </a:tr>
              <a:tr h="1090826">
                <a:tc>
                  <a:txBody>
                    <a:bodyPr/>
                    <a:lstStyle/>
                    <a:p>
                      <a:pPr fontAlgn="base"/>
                      <a:r>
                        <a:rPr lang="en-GB" sz="1200" kern="1200" dirty="0">
                          <a:solidFill>
                            <a:schemeClr val="tx1"/>
                          </a:solidFill>
                          <a:effectLst/>
                          <a:latin typeface="+mn-lt"/>
                          <a:ea typeface="+mn-ea"/>
                          <a:cs typeface="+mn-cs"/>
                        </a:rPr>
                        <a:t>Redevelopment of Nant Cottage completed and open to customers </a:t>
                      </a:r>
                      <a:r>
                        <a:rPr lang="en-GB" sz="1200" b="1" kern="1200" dirty="0">
                          <a:solidFill>
                            <a:schemeClr val="tx1"/>
                          </a:solidFill>
                          <a:effectLst/>
                          <a:latin typeface="+mn-lt"/>
                          <a:ea typeface="+mn-ea"/>
                          <a:cs typeface="+mn-cs"/>
                        </a:rPr>
                        <a:t>by August 2019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GB" sz="1200" kern="1200" dirty="0">
                          <a:solidFill>
                            <a:schemeClr val="tx1"/>
                          </a:solidFill>
                          <a:effectLst/>
                          <a:latin typeface="+mn-lt"/>
                          <a:ea typeface="+mn-ea"/>
                          <a:cs typeface="+mn-cs"/>
                        </a:rPr>
                        <a:t>The redevelopment of Nant was completed on </a:t>
                      </a:r>
                      <a:r>
                        <a:rPr lang="en-GB" sz="1200" b="1" kern="1200" dirty="0">
                          <a:solidFill>
                            <a:schemeClr val="tx1"/>
                          </a:solidFill>
                          <a:effectLst/>
                          <a:latin typeface="+mn-lt"/>
                          <a:ea typeface="+mn-ea"/>
                          <a:cs typeface="+mn-cs"/>
                        </a:rPr>
                        <a:t>28 June 2019</a:t>
                      </a:r>
                      <a:r>
                        <a:rPr lang="en-GB" sz="1200" kern="1200" dirty="0">
                          <a:solidFill>
                            <a:schemeClr val="tx1"/>
                          </a:solidFill>
                          <a:effectLst/>
                          <a:latin typeface="+mn-lt"/>
                          <a:ea typeface="+mn-ea"/>
                          <a:cs typeface="+mn-cs"/>
                        </a:rPr>
                        <a:t>. It has been </a:t>
                      </a:r>
                      <a:r>
                        <a:rPr lang="en-GB" sz="1200" u="sng" kern="1200" dirty="0">
                          <a:solidFill>
                            <a:schemeClr val="tx1"/>
                          </a:solidFill>
                          <a:effectLst/>
                          <a:latin typeface="+mn-lt"/>
                          <a:ea typeface="+mn-ea"/>
                          <a:cs typeface="+mn-cs"/>
                          <a:hlinkClick r:id="rId2"/>
                        </a:rPr>
                        <a:t>receiving paid guests</a:t>
                      </a:r>
                      <a:r>
                        <a:rPr lang="en-GB" sz="1200" kern="1200" dirty="0">
                          <a:solidFill>
                            <a:schemeClr val="tx1"/>
                          </a:solidFill>
                          <a:effectLst/>
                          <a:latin typeface="+mn-lt"/>
                          <a:ea typeface="+mn-ea"/>
                          <a:cs typeface="+mn-cs"/>
                        </a:rPr>
                        <a:t> since 6 July and is booked out until September – a combination of private hire (due to the potential of last-minute summer holiday bookings), additional course capacity and writing retreats. The communications campaign is underway.</a:t>
                      </a:r>
                      <a:endParaRPr lang="en-GB" sz="12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kern="1200" dirty="0">
                          <a:solidFill>
                            <a:schemeClr val="tx1"/>
                          </a:solidFill>
                          <a:effectLst/>
                          <a:latin typeface="+mn-lt"/>
                          <a:ea typeface="+mn-ea"/>
                          <a:cs typeface="+mn-cs"/>
                        </a:rPr>
                        <a:t>Nant update reports and our quarterly accounts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42397190"/>
                  </a:ext>
                </a:extLst>
              </a:tr>
            </a:tbl>
          </a:graphicData>
        </a:graphic>
      </p:graphicFrame>
      <p:pic>
        <p:nvPicPr>
          <p:cNvPr id="5" name="Picture 4">
            <a:extLst>
              <a:ext uri="{FF2B5EF4-FFF2-40B4-BE49-F238E27FC236}">
                <a16:creationId xmlns="" xmlns:a16="http://schemas.microsoft.com/office/drawing/2014/main" id="{AAAF9C56-EBD9-42CA-BF7B-A8B8AC806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137" y="164856"/>
            <a:ext cx="1233018" cy="317230"/>
          </a:xfrm>
          <a:prstGeom prst="rect">
            <a:avLst/>
          </a:prstGeom>
        </p:spPr>
      </p:pic>
      <p:pic>
        <p:nvPicPr>
          <p:cNvPr id="8" name="Picture 7">
            <a:extLst>
              <a:ext uri="{FF2B5EF4-FFF2-40B4-BE49-F238E27FC236}">
                <a16:creationId xmlns="" xmlns:a16="http://schemas.microsoft.com/office/drawing/2014/main" id="{27A21AE0-60E5-47FD-9F26-BB2B65ED77A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1505" y="3882074"/>
            <a:ext cx="2763763" cy="2202212"/>
          </a:xfrm>
          <a:prstGeom prst="rect">
            <a:avLst/>
          </a:prstGeom>
          <a:noFill/>
          <a:ln>
            <a:noFill/>
          </a:ln>
        </p:spPr>
      </p:pic>
      <p:pic>
        <p:nvPicPr>
          <p:cNvPr id="9" name="Picture 8">
            <a:extLst>
              <a:ext uri="{FF2B5EF4-FFF2-40B4-BE49-F238E27FC236}">
                <a16:creationId xmlns="" xmlns:a16="http://schemas.microsoft.com/office/drawing/2014/main" id="{3EC6EF10-5372-4419-A949-28447236791E}"/>
              </a:ext>
            </a:extLst>
          </p:cNvPr>
          <p:cNvPicPr/>
          <p:nvPr/>
        </p:nvPicPr>
        <p:blipFill rotWithShape="1">
          <a:blip r:embed="rId5" cstate="print">
            <a:extLst>
              <a:ext uri="{28A0092B-C50C-407E-A947-70E740481C1C}">
                <a14:useLocalDpi xmlns:a14="http://schemas.microsoft.com/office/drawing/2010/main" val="0"/>
              </a:ext>
            </a:extLst>
          </a:blip>
          <a:srcRect l="8803"/>
          <a:stretch/>
        </p:blipFill>
        <p:spPr bwMode="auto">
          <a:xfrm>
            <a:off x="341706" y="3882074"/>
            <a:ext cx="2392796" cy="2202212"/>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 xmlns:a16="http://schemas.microsoft.com/office/drawing/2014/main" id="{BB83ED8C-5597-4485-B365-67656F0244A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3035" y="3882074"/>
            <a:ext cx="2576575" cy="2202212"/>
          </a:xfrm>
          <a:prstGeom prst="rect">
            <a:avLst/>
          </a:prstGeom>
          <a:noFill/>
          <a:ln>
            <a:noFill/>
          </a:ln>
        </p:spPr>
      </p:pic>
      <p:pic>
        <p:nvPicPr>
          <p:cNvPr id="11" name="Picture 10">
            <a:extLst>
              <a:ext uri="{FF2B5EF4-FFF2-40B4-BE49-F238E27FC236}">
                <a16:creationId xmlns="" xmlns:a16="http://schemas.microsoft.com/office/drawing/2014/main" id="{7D80E204-3A96-4154-B713-42BCBA007E31}"/>
              </a:ext>
            </a:extLst>
          </p:cNvPr>
          <p:cNvPicPr/>
          <p:nvPr/>
        </p:nvPicPr>
        <p:blipFill rotWithShape="1">
          <a:blip r:embed="rId7"/>
          <a:srcRect l="34450" t="37051" r="35687" b="39367"/>
          <a:stretch/>
        </p:blipFill>
        <p:spPr bwMode="auto">
          <a:xfrm>
            <a:off x="8236612" y="4010025"/>
            <a:ext cx="3736313" cy="1892071"/>
          </a:xfrm>
          <a:prstGeom prst="rect">
            <a:avLst/>
          </a:prstGeom>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 xmlns:a16="http://schemas.microsoft.com/office/drawing/2014/main" id="{B0AA153E-1BB0-430E-9830-A2F39CBCD0AD}"/>
              </a:ext>
            </a:extLst>
          </p:cNvPr>
          <p:cNvSpPr>
            <a:spLocks noGrp="1"/>
          </p:cNvSpPr>
          <p:nvPr>
            <p:ph type="sldNum" sz="quarter" idx="12"/>
          </p:nvPr>
        </p:nvSpPr>
        <p:spPr/>
        <p:txBody>
          <a:bodyPr/>
          <a:lstStyle/>
          <a:p>
            <a:fld id="{E57F4297-ED00-4231-833B-F4A3A949EC3B}" type="slidenum">
              <a:rPr lang="en-GB" smtClean="0"/>
              <a:t>14</a:t>
            </a:fld>
            <a:endParaRPr lang="en-GB"/>
          </a:p>
        </p:txBody>
      </p:sp>
      <p:sp>
        <p:nvSpPr>
          <p:cNvPr id="12" name="Title 1">
            <a:extLst>
              <a:ext uri="{FF2B5EF4-FFF2-40B4-BE49-F238E27FC236}">
                <a16:creationId xmlns="" xmlns:a16="http://schemas.microsoft.com/office/drawing/2014/main" id="{CDBDADBB-DEF7-4D8F-96F9-3A9C3850944D}"/>
              </a:ext>
            </a:extLst>
          </p:cNvPr>
          <p:cNvSpPr txBox="1">
            <a:spLocks/>
          </p:cNvSpPr>
          <p:nvPr/>
        </p:nvSpPr>
        <p:spPr>
          <a:xfrm>
            <a:off x="267213" y="955904"/>
            <a:ext cx="11086587" cy="1166884"/>
          </a:xfrm>
          <a:prstGeom prst="rect">
            <a:avLst/>
          </a:prstGeom>
        </p:spPr>
        <p:txBody>
          <a:bodyPr vert="horz" lIns="65314" tIns="32657" rIns="65314" bIns="32657" rtlCol="0" anchor="ctr">
            <a:normAutofit/>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fontAlgn="base"/>
            <a:r>
              <a:rPr lang="en-GB" sz="2000" b="1" dirty="0">
                <a:solidFill>
                  <a:srgbClr val="94B7BC"/>
                </a:solidFill>
                <a:latin typeface="Faricy New Rg" panose="020B0503000000020004" pitchFamily="34" charset="0"/>
                <a:ea typeface="Times New Roman" panose="02020603050405020304" pitchFamily="18" charset="0"/>
                <a:cs typeface="Calibri" panose="020F0502020204030204" pitchFamily="34" charset="0"/>
              </a:rPr>
              <a:t>Additional ACW funding requirements </a:t>
            </a:r>
          </a:p>
          <a:p>
            <a:pPr fontAlgn="base"/>
            <a:r>
              <a:rPr lang="en-GB" sz="1200" dirty="0">
                <a:latin typeface="Faricy New Rg" panose="020B0503000000020004" pitchFamily="34" charset="0"/>
                <a:ea typeface="Times New Roman" panose="02020603050405020304" pitchFamily="18" charset="0"/>
                <a:cs typeface="Calibri" panose="020F0502020204030204" pitchFamily="34" charset="0"/>
              </a:rPr>
              <a:t/>
            </a:r>
            <a:br>
              <a:rPr lang="en-GB" sz="1200" dirty="0">
                <a:latin typeface="Faricy New Rg" panose="020B0503000000020004" pitchFamily="34" charset="0"/>
                <a:ea typeface="Times New Roman" panose="02020603050405020304" pitchFamily="18" charset="0"/>
                <a:cs typeface="Calibri" panose="020F0502020204030204" pitchFamily="34" charset="0"/>
              </a:rPr>
            </a:br>
            <a:r>
              <a:rPr lang="en-GB" sz="1600" dirty="0">
                <a:latin typeface="Faricy New Rg" panose="020B0503000000020004" pitchFamily="34" charset="0"/>
                <a:ea typeface="Times New Roman" panose="02020603050405020304" pitchFamily="18" charset="0"/>
                <a:cs typeface="Calibri" panose="020F0502020204030204" pitchFamily="34" charset="0"/>
              </a:rPr>
              <a:t>Nant Redevelopment</a:t>
            </a:r>
            <a:endParaRPr lang="en-GB" sz="1600" dirty="0">
              <a:latin typeface="Arial" panose="020B0604020202020204" pitchFamily="34" charset="0"/>
            </a:endParaRPr>
          </a:p>
          <a:p>
            <a:pPr fontAlgn="base"/>
            <a:r>
              <a:rPr lang="en-GB" sz="2000" b="1" dirty="0">
                <a:latin typeface="Faricy New Rg" panose="020B0503000000020004" pitchFamily="34" charset="0"/>
              </a:rPr>
              <a:t> </a:t>
            </a:r>
          </a:p>
        </p:txBody>
      </p:sp>
    </p:spTree>
    <p:extLst>
      <p:ext uri="{BB962C8B-B14F-4D97-AF65-F5344CB8AC3E}">
        <p14:creationId xmlns:p14="http://schemas.microsoft.com/office/powerpoint/2010/main" val="26873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D55C0EF1-C26B-4870-BD61-19AECE1FA0C6}"/>
              </a:ext>
            </a:extLst>
          </p:cNvPr>
          <p:cNvSpPr>
            <a:spLocks noGrp="1"/>
          </p:cNvSpPr>
          <p:nvPr>
            <p:ph type="sldNum" sz="quarter" idx="12"/>
          </p:nvPr>
        </p:nvSpPr>
        <p:spPr/>
        <p:txBody>
          <a:bodyPr/>
          <a:lstStyle/>
          <a:p>
            <a:fld id="{E57F4297-ED00-4231-833B-F4A3A949EC3B}" type="slidenum">
              <a:rPr lang="en-GB" smtClean="0"/>
              <a:t>2</a:t>
            </a:fld>
            <a:endParaRPr lang="en-GB" dirty="0"/>
          </a:p>
        </p:txBody>
      </p:sp>
      <p:sp>
        <p:nvSpPr>
          <p:cNvPr id="7" name="Subtitle 2">
            <a:extLst>
              <a:ext uri="{FF2B5EF4-FFF2-40B4-BE49-F238E27FC236}">
                <a16:creationId xmlns="" xmlns:a16="http://schemas.microsoft.com/office/drawing/2014/main" id="{08F722CC-8922-4287-89BF-A46E1DB77B42}"/>
              </a:ext>
            </a:extLst>
          </p:cNvPr>
          <p:cNvSpPr txBox="1">
            <a:spLocks/>
          </p:cNvSpPr>
          <p:nvPr/>
        </p:nvSpPr>
        <p:spPr>
          <a:xfrm>
            <a:off x="6560191" y="566928"/>
            <a:ext cx="5147869" cy="5789422"/>
          </a:xfrm>
          <a:prstGeom prst="rect">
            <a:avLst/>
          </a:prstGeom>
          <a:solidFill>
            <a:srgbClr val="94B7BC"/>
          </a:solidFill>
        </p:spPr>
        <p:txBody>
          <a:bodyPr vert="horz" lIns="216000" tIns="45720" rIns="21600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endParaRPr lang="en-GB" sz="2200" b="1" dirty="0">
              <a:latin typeface="Faricy New Rg" panose="020B0503000000020004" pitchFamily="34" charset="0"/>
            </a:endParaRPr>
          </a:p>
          <a:p>
            <a:pPr marL="0" indent="0" fontAlgn="base">
              <a:buNone/>
            </a:pPr>
            <a:r>
              <a:rPr lang="en-GB" sz="2200" b="1" dirty="0">
                <a:solidFill>
                  <a:schemeClr val="bg1"/>
                </a:solidFill>
                <a:latin typeface="Faricy New Rg" panose="020B0503000000020004" pitchFamily="34" charset="0"/>
              </a:rPr>
              <a:t>How to read this report</a:t>
            </a:r>
            <a:endParaRPr lang="en-GB" sz="1050" dirty="0">
              <a:latin typeface="Faricy New Rg" panose="020B0503000000020004" pitchFamily="34" charset="0"/>
            </a:endParaRPr>
          </a:p>
          <a:p>
            <a:pPr fontAlgn="base">
              <a:lnSpc>
                <a:spcPct val="120000"/>
              </a:lnSpc>
            </a:pPr>
            <a:r>
              <a:rPr lang="en-GB" sz="1286" dirty="0">
                <a:latin typeface="Faricy New Rg" panose="020B0503000000020004" pitchFamily="34" charset="0"/>
              </a:rPr>
              <a:t>This report is an combination of our </a:t>
            </a:r>
            <a:r>
              <a:rPr lang="en-GB" sz="1286" b="1" dirty="0">
                <a:latin typeface="Faricy New Rg" panose="020B0503000000020004" pitchFamily="34" charset="0"/>
              </a:rPr>
              <a:t>ACW Funding Requirements </a:t>
            </a:r>
            <a:r>
              <a:rPr lang="en-GB" sz="1286" dirty="0">
                <a:latin typeface="Faricy New Rg" panose="020B0503000000020004" pitchFamily="34" charset="0"/>
              </a:rPr>
              <a:t>proforma and </a:t>
            </a:r>
            <a:r>
              <a:rPr lang="en-GB" sz="1286" b="1" dirty="0">
                <a:latin typeface="Faricy New Rg" panose="020B0503000000020004" pitchFamily="34" charset="0"/>
              </a:rPr>
              <a:t>our internal reporting requirements </a:t>
            </a:r>
            <a:r>
              <a:rPr lang="en-GB" sz="1286" dirty="0">
                <a:latin typeface="Faricy New Rg" panose="020B0503000000020004" pitchFamily="34" charset="0"/>
              </a:rPr>
              <a:t>on both the organisational impact and outcomes we hope to achieve, plus our </a:t>
            </a:r>
            <a:r>
              <a:rPr lang="en-GB" sz="1286" b="1" dirty="0">
                <a:latin typeface="Faricy New Rg" panose="020B0503000000020004" pitchFamily="34" charset="0"/>
              </a:rPr>
              <a:t>operational Measures of Success</a:t>
            </a:r>
            <a:r>
              <a:rPr lang="en-GB" sz="1286" dirty="0">
                <a:latin typeface="Faricy New Rg" panose="020B0503000000020004" pitchFamily="34" charset="0"/>
              </a:rPr>
              <a:t>. </a:t>
            </a:r>
          </a:p>
          <a:p>
            <a:pPr fontAlgn="base">
              <a:lnSpc>
                <a:spcPct val="120000"/>
              </a:lnSpc>
            </a:pPr>
            <a:r>
              <a:rPr lang="en-GB" sz="1286" dirty="0">
                <a:latin typeface="Faricy New Rg" panose="020B0503000000020004" pitchFamily="34" charset="0"/>
              </a:rPr>
              <a:t>The targets featured are </a:t>
            </a:r>
            <a:r>
              <a:rPr lang="en-GB" sz="1286" b="1" dirty="0">
                <a:latin typeface="Faricy New Rg" panose="020B0503000000020004" pitchFamily="34" charset="0"/>
              </a:rPr>
              <a:t>for year 1 </a:t>
            </a:r>
            <a:r>
              <a:rPr lang="en-GB" sz="1286" dirty="0">
                <a:latin typeface="Faricy New Rg" panose="020B0503000000020004" pitchFamily="34" charset="0"/>
              </a:rPr>
              <a:t>(2019/2020) of the 3-year lifespan of the 2019-2022 Strategic Plan. These targets represent our ambitions, linked to the projects in our current activity and operational programme and current demographic, political, economic and social trends. Some of our projects are dependent on sourcing additional external funding, and some may be adapted or become unfeasible during the development process. Some projects will be affected by factors outside our direct control. For these reasons</a:t>
            </a:r>
            <a:r>
              <a:rPr lang="en-GB" sz="1286" b="1" dirty="0">
                <a:latin typeface="Faricy New Rg" panose="020B0503000000020004" pitchFamily="34" charset="0"/>
              </a:rPr>
              <a:t>, these targets are a forecast of what success will look like and may be subject to reasoned revision</a:t>
            </a:r>
            <a:r>
              <a:rPr lang="en-GB" sz="1286" dirty="0">
                <a:latin typeface="Faricy New Rg" panose="020B0503000000020004" pitchFamily="34" charset="0"/>
              </a:rPr>
              <a:t>.</a:t>
            </a:r>
          </a:p>
          <a:p>
            <a:pPr fontAlgn="base">
              <a:lnSpc>
                <a:spcPct val="120000"/>
              </a:lnSpc>
            </a:pPr>
            <a:r>
              <a:rPr lang="en-GB" sz="1286" dirty="0">
                <a:latin typeface="Faricy New Rg" panose="020B0503000000020004" pitchFamily="34" charset="0"/>
              </a:rPr>
              <a:t>The Senior Management Team receives this report plus another at a more granular project level which focuses on monthly progress towards KPIs. The Management Board can request to see this as required and may choose to do so periodically as best practice.</a:t>
            </a:r>
          </a:p>
        </p:txBody>
      </p:sp>
      <p:sp>
        <p:nvSpPr>
          <p:cNvPr id="8" name="Rectangle 7">
            <a:extLst>
              <a:ext uri="{FF2B5EF4-FFF2-40B4-BE49-F238E27FC236}">
                <a16:creationId xmlns="" xmlns:a16="http://schemas.microsoft.com/office/drawing/2014/main" id="{455149F1-205C-4A84-AF0D-AD79AD46BFBF}"/>
              </a:ext>
            </a:extLst>
          </p:cNvPr>
          <p:cNvSpPr/>
          <p:nvPr/>
        </p:nvSpPr>
        <p:spPr>
          <a:xfrm>
            <a:off x="483940" y="891704"/>
            <a:ext cx="5766378" cy="5755422"/>
          </a:xfrm>
          <a:prstGeom prst="rect">
            <a:avLst/>
          </a:prstGeom>
        </p:spPr>
        <p:txBody>
          <a:bodyPr wrap="square">
            <a:spAutoFit/>
          </a:bodyPr>
          <a:lstStyle/>
          <a:p>
            <a:pPr fontAlgn="base"/>
            <a:r>
              <a:rPr lang="en-GB" sz="3200" b="1" dirty="0">
                <a:solidFill>
                  <a:srgbClr val="94B7BC"/>
                </a:solidFill>
                <a:latin typeface="Faricy New Rg" panose="020B0503000000020004" pitchFamily="34" charset="0"/>
                <a:ea typeface="Times New Roman" panose="02020603050405020304" pitchFamily="18" charset="0"/>
                <a:cs typeface="Calibri" panose="020F0502020204030204" pitchFamily="34" charset="0"/>
              </a:rPr>
              <a:t>Contents	</a:t>
            </a:r>
            <a:r>
              <a:rPr lang="en-GB" sz="2000" b="1" dirty="0">
                <a:solidFill>
                  <a:srgbClr val="FF914D"/>
                </a:solidFill>
                <a:latin typeface="Faricy New Rg" panose="020B0503000000020004" pitchFamily="34" charset="0"/>
                <a:ea typeface="Times New Roman" panose="02020603050405020304" pitchFamily="18" charset="0"/>
                <a:cs typeface="Calibri" panose="020F0502020204030204" pitchFamily="34" charset="0"/>
              </a:rPr>
              <a:t>							</a:t>
            </a:r>
            <a:endParaRPr lang="en-GB" sz="2000" b="1" dirty="0">
              <a:solidFill>
                <a:srgbClr val="FF914D"/>
              </a:solidFill>
              <a:latin typeface="Faricy New Rg" panose="020B0503000000020004" pitchFamily="34" charset="0"/>
              <a:ea typeface="Calibri" panose="020F0502020204030204" pitchFamily="34" charset="0"/>
              <a:cs typeface="Times New Roman" panose="02020603050405020304" pitchFamily="18" charset="0"/>
            </a:endParaRPr>
          </a:p>
          <a:p>
            <a:pPr marL="285750" lvl="0" indent="-285750" fontAlgn="base">
              <a:spcAft>
                <a:spcPts val="0"/>
              </a:spcAft>
              <a:buFontTx/>
              <a:buChar char="-"/>
            </a:pPr>
            <a:endParaRPr lang="en-GB" sz="1400" b="1" dirty="0">
              <a:latin typeface="Faricy New Rg" panose="020B0503000000020004" pitchFamily="34" charset="0"/>
              <a:ea typeface="Times New Roman" panose="02020603050405020304" pitchFamily="18" charset="0"/>
              <a:cs typeface="Calibri" panose="020F0502020204030204" pitchFamily="34" charset="0"/>
            </a:endParaRPr>
          </a:p>
          <a:p>
            <a:pPr lvl="0" fontAlgn="base">
              <a:spcAft>
                <a:spcPts val="0"/>
              </a:spcAft>
            </a:pPr>
            <a:r>
              <a:rPr lang="en-GB" sz="1400" b="1" dirty="0">
                <a:latin typeface="Faricy New Rg" panose="020B0503000000020004" pitchFamily="34" charset="0"/>
                <a:ea typeface="Times New Roman" panose="02020603050405020304" pitchFamily="18" charset="0"/>
                <a:cs typeface="Calibri" panose="020F0502020204030204" pitchFamily="34" charset="0"/>
              </a:rPr>
              <a:t>Highlights </a:t>
            </a:r>
            <a:br>
              <a:rPr lang="en-GB" sz="1400" b="1" dirty="0">
                <a:latin typeface="Faricy New Rg" panose="020B0503000000020004" pitchFamily="34" charset="0"/>
                <a:ea typeface="Times New Roman" panose="02020603050405020304" pitchFamily="18" charset="0"/>
                <a:cs typeface="Calibri" panose="020F0502020204030204" pitchFamily="34" charset="0"/>
              </a:rPr>
            </a:br>
            <a:r>
              <a:rPr lang="en-GB" sz="1400" dirty="0">
                <a:latin typeface="Faricy New Rg" panose="020B0503000000020004" pitchFamily="34" charset="0"/>
                <a:ea typeface="Times New Roman" panose="02020603050405020304" pitchFamily="18" charset="0"/>
                <a:cs typeface="Calibri" panose="020F0502020204030204" pitchFamily="34" charset="0"/>
              </a:rPr>
              <a:t>Organisational, Activity and Operational highlights……………….. 3</a:t>
            </a:r>
          </a:p>
          <a:p>
            <a:pPr lvl="0" fontAlgn="base">
              <a:spcAft>
                <a:spcPts val="0"/>
              </a:spcAft>
            </a:pPr>
            <a:endParaRPr lang="en-GB" sz="1400" b="1" dirty="0">
              <a:latin typeface="Faricy New Rg" panose="020B0503000000020004" pitchFamily="34" charset="0"/>
              <a:ea typeface="Times New Roman" panose="02020603050405020304" pitchFamily="18" charset="0"/>
              <a:cs typeface="Calibri" panose="020F0502020204030204" pitchFamily="34" charset="0"/>
            </a:endParaRPr>
          </a:p>
          <a:p>
            <a:pPr lvl="0" fontAlgn="base">
              <a:spcAft>
                <a:spcPts val="0"/>
              </a:spcAft>
            </a:pPr>
            <a:endParaRPr lang="en-GB" sz="1400" b="1" dirty="0">
              <a:latin typeface="Faricy New Rg" panose="020B0503000000020004" pitchFamily="34" charset="0"/>
              <a:ea typeface="Times New Roman" panose="02020603050405020304" pitchFamily="18" charset="0"/>
              <a:cs typeface="Calibri" panose="020F0502020204030204" pitchFamily="34" charset="0"/>
            </a:endParaRPr>
          </a:p>
          <a:p>
            <a:pPr lvl="0" fontAlgn="base">
              <a:spcAft>
                <a:spcPts val="0"/>
              </a:spcAft>
            </a:pPr>
            <a:r>
              <a:rPr lang="en-GB" sz="1400" b="1" dirty="0">
                <a:latin typeface="Faricy New Rg" panose="020B0503000000020004" pitchFamily="34" charset="0"/>
                <a:ea typeface="Times New Roman" panose="02020603050405020304" pitchFamily="18" charset="0"/>
                <a:cs typeface="Calibri" panose="020F0502020204030204" pitchFamily="34" charset="0"/>
              </a:rPr>
              <a:t>Organisational Impact</a:t>
            </a:r>
            <a:r>
              <a:rPr lang="en-GB" sz="1400" dirty="0">
                <a:latin typeface="Faricy New Rg" panose="020B0503000000020004" pitchFamily="34" charset="0"/>
                <a:ea typeface="Times New Roman" panose="02020603050405020304" pitchFamily="18" charset="0"/>
                <a:cs typeface="Calibri" panose="020F0502020204030204" pitchFamily="34" charset="0"/>
              </a:rPr>
              <a:t> </a:t>
            </a:r>
            <a:br>
              <a:rPr lang="en-GB" sz="1400" dirty="0">
                <a:latin typeface="Faricy New Rg" panose="020B0503000000020004" pitchFamily="34" charset="0"/>
                <a:ea typeface="Times New Roman" panose="02020603050405020304" pitchFamily="18" charset="0"/>
                <a:cs typeface="Calibri" panose="020F0502020204030204" pitchFamily="34" charset="0"/>
              </a:rPr>
            </a:br>
            <a:r>
              <a:rPr lang="en-GB" sz="1400" dirty="0">
                <a:latin typeface="Faricy New Rg" panose="020B0503000000020004" pitchFamily="34" charset="0"/>
                <a:ea typeface="Times New Roman" panose="02020603050405020304" pitchFamily="18" charset="0"/>
                <a:cs typeface="Calibri" panose="020F0502020204030204" pitchFamily="34" charset="0"/>
              </a:rPr>
              <a:t>The long-term change we will generate for Wales…………………. 5</a:t>
            </a:r>
            <a:br>
              <a:rPr lang="en-GB" sz="1400" dirty="0">
                <a:latin typeface="Faricy New Rg" panose="020B0503000000020004" pitchFamily="34" charset="0"/>
                <a:ea typeface="Times New Roman" panose="02020603050405020304" pitchFamily="18" charset="0"/>
                <a:cs typeface="Calibri" panose="020F0502020204030204" pitchFamily="34" charset="0"/>
              </a:rPr>
            </a:br>
            <a:endParaRPr lang="en-GB" sz="1400" dirty="0">
              <a:latin typeface="Faricy New Rg" panose="020B0503000000020004" pitchFamily="34" charset="0"/>
              <a:ea typeface="Times New Roman" panose="02020603050405020304" pitchFamily="18" charset="0"/>
              <a:cs typeface="Calibri" panose="020F0502020204030204" pitchFamily="34" charset="0"/>
            </a:endParaRPr>
          </a:p>
          <a:p>
            <a:pPr lvl="0" fontAlgn="base">
              <a:spcAft>
                <a:spcPts val="0"/>
              </a:spcAft>
            </a:pPr>
            <a:endParaRPr lang="en-GB" sz="1400" dirty="0">
              <a:latin typeface="Faricy New Rg" panose="020B0503000000020004" pitchFamily="34" charset="0"/>
              <a:ea typeface="Times New Roman" panose="02020603050405020304" pitchFamily="18" charset="0"/>
              <a:cs typeface="Calibri" panose="020F0502020204030204" pitchFamily="34" charset="0"/>
            </a:endParaRPr>
          </a:p>
          <a:p>
            <a:pPr lvl="0" fontAlgn="base">
              <a:spcAft>
                <a:spcPts val="0"/>
              </a:spcAft>
            </a:pPr>
            <a:r>
              <a:rPr lang="en-GB" sz="1400" b="1" dirty="0">
                <a:latin typeface="Faricy New Rg" panose="020B0503000000020004" pitchFamily="34" charset="0"/>
                <a:ea typeface="Times New Roman" panose="02020603050405020304" pitchFamily="18" charset="0"/>
                <a:cs typeface="Calibri" panose="020F0502020204030204" pitchFamily="34" charset="0"/>
              </a:rPr>
              <a:t>Organisational Outcomes</a:t>
            </a:r>
            <a:r>
              <a:rPr lang="en-GB" sz="1400" dirty="0">
                <a:latin typeface="Faricy New Rg" panose="020B0503000000020004" pitchFamily="34" charset="0"/>
                <a:ea typeface="Times New Roman" panose="02020603050405020304" pitchFamily="18" charset="0"/>
                <a:cs typeface="Calibri" panose="020F0502020204030204" pitchFamily="34" charset="0"/>
              </a:rPr>
              <a:t/>
            </a:r>
            <a:br>
              <a:rPr lang="en-GB" sz="1400" dirty="0">
                <a:latin typeface="Faricy New Rg" panose="020B0503000000020004" pitchFamily="34" charset="0"/>
                <a:ea typeface="Times New Roman" panose="02020603050405020304" pitchFamily="18" charset="0"/>
                <a:cs typeface="Calibri" panose="020F0502020204030204" pitchFamily="34" charset="0"/>
              </a:rPr>
            </a:br>
            <a:r>
              <a:rPr lang="en-GB" sz="1400" dirty="0">
                <a:latin typeface="Faricy New Rg" panose="020B0503000000020004" pitchFamily="34" charset="0"/>
                <a:ea typeface="Times New Roman" panose="02020603050405020304" pitchFamily="18" charset="0"/>
                <a:cs typeface="Calibri" panose="020F0502020204030204" pitchFamily="34" charset="0"/>
              </a:rPr>
              <a:t>The mid-term changes we will generate for our clients…………… 5</a:t>
            </a:r>
            <a:br>
              <a:rPr lang="en-GB" sz="1400" dirty="0">
                <a:latin typeface="Faricy New Rg" panose="020B0503000000020004" pitchFamily="34" charset="0"/>
                <a:ea typeface="Times New Roman" panose="02020603050405020304" pitchFamily="18" charset="0"/>
                <a:cs typeface="Calibri" panose="020F0502020204030204" pitchFamily="34" charset="0"/>
              </a:rPr>
            </a:br>
            <a:endParaRPr lang="en-GB" sz="1400" dirty="0">
              <a:latin typeface="Faricy New Rg" panose="020B0503000000020004" pitchFamily="34" charset="0"/>
              <a:ea typeface="Times New Roman" panose="02020603050405020304" pitchFamily="18" charset="0"/>
              <a:cs typeface="Calibri" panose="020F0502020204030204" pitchFamily="34" charset="0"/>
            </a:endParaRPr>
          </a:p>
          <a:p>
            <a:pPr lvl="0" fontAlgn="base">
              <a:spcAft>
                <a:spcPts val="0"/>
              </a:spcAft>
            </a:pPr>
            <a:endParaRPr lang="en-GB" sz="1400" dirty="0">
              <a:latin typeface="Faricy New Rg" panose="020B0503000000020004" pitchFamily="34" charset="0"/>
              <a:ea typeface="Times New Roman" panose="02020603050405020304" pitchFamily="18" charset="0"/>
              <a:cs typeface="Calibri" panose="020F0502020204030204" pitchFamily="34" charset="0"/>
            </a:endParaRPr>
          </a:p>
          <a:p>
            <a:pPr lvl="0" fontAlgn="base">
              <a:spcAft>
                <a:spcPts val="0"/>
              </a:spcAft>
            </a:pPr>
            <a:r>
              <a:rPr lang="en-GB" sz="1400" b="1" dirty="0">
                <a:latin typeface="Faricy New Rg" panose="020B0503000000020004" pitchFamily="34" charset="0"/>
                <a:ea typeface="Times New Roman" panose="02020603050405020304" pitchFamily="18" charset="0"/>
                <a:cs typeface="Calibri" panose="020F0502020204030204" pitchFamily="34" charset="0"/>
              </a:rPr>
              <a:t>Organisational Outputs</a:t>
            </a:r>
            <a:r>
              <a:rPr lang="en-GB" sz="1400" dirty="0">
                <a:latin typeface="Faricy New Rg" panose="020B0503000000020004" pitchFamily="34" charset="0"/>
                <a:ea typeface="Times New Roman" panose="02020603050405020304" pitchFamily="18" charset="0"/>
                <a:cs typeface="Calibri" panose="020F0502020204030204" pitchFamily="34" charset="0"/>
              </a:rPr>
              <a:t/>
            </a:r>
            <a:br>
              <a:rPr lang="en-GB" sz="1400" dirty="0">
                <a:latin typeface="Faricy New Rg" panose="020B0503000000020004" pitchFamily="34" charset="0"/>
                <a:ea typeface="Times New Roman" panose="02020603050405020304" pitchFamily="18" charset="0"/>
                <a:cs typeface="Calibri" panose="020F0502020204030204" pitchFamily="34" charset="0"/>
              </a:rPr>
            </a:br>
            <a:r>
              <a:rPr lang="en-GB" sz="1400" dirty="0">
                <a:latin typeface="Faricy New Rg" panose="020B0503000000020004" pitchFamily="34" charset="0"/>
                <a:ea typeface="Times New Roman" panose="02020603050405020304" pitchFamily="18" charset="0"/>
                <a:cs typeface="Calibri" panose="020F0502020204030204" pitchFamily="34" charset="0"/>
              </a:rPr>
              <a:t>Key Measures of Success relating to our Activity Pillars………….... 6</a:t>
            </a:r>
            <a:br>
              <a:rPr lang="en-GB" sz="1400" dirty="0">
                <a:latin typeface="Faricy New Rg" panose="020B0503000000020004" pitchFamily="34" charset="0"/>
                <a:ea typeface="Times New Roman" panose="02020603050405020304" pitchFamily="18" charset="0"/>
                <a:cs typeface="Calibri" panose="020F0502020204030204" pitchFamily="34" charset="0"/>
              </a:rPr>
            </a:br>
            <a:r>
              <a:rPr lang="en-GB" sz="1400" dirty="0">
                <a:latin typeface="Faricy New Rg" panose="020B0503000000020004" pitchFamily="34" charset="0"/>
                <a:ea typeface="Times New Roman" panose="02020603050405020304" pitchFamily="18" charset="0"/>
                <a:cs typeface="Calibri" panose="020F0502020204030204" pitchFamily="34" charset="0"/>
              </a:rPr>
              <a:t>Measures of Success relating to our Operational Priorities………  9</a:t>
            </a:r>
          </a:p>
          <a:p>
            <a:pPr marL="285750" lvl="0" indent="-285750" fontAlgn="base">
              <a:spcAft>
                <a:spcPts val="0"/>
              </a:spcAft>
              <a:buFontTx/>
              <a:buChar char="-"/>
            </a:pPr>
            <a:endParaRPr lang="en-GB" sz="1400" dirty="0">
              <a:latin typeface="Faricy New Rg" panose="020B0503000000020004" pitchFamily="34" charset="0"/>
              <a:ea typeface="Times New Roman" panose="02020603050405020304" pitchFamily="18" charset="0"/>
              <a:cs typeface="Calibri" panose="020F0502020204030204" pitchFamily="34" charset="0"/>
            </a:endParaRPr>
          </a:p>
          <a:p>
            <a:pPr marL="285750" lvl="0" indent="-285750" fontAlgn="base">
              <a:spcAft>
                <a:spcPts val="0"/>
              </a:spcAft>
              <a:buFontTx/>
              <a:buChar char="-"/>
            </a:pPr>
            <a:endParaRPr lang="en-GB" sz="1400" dirty="0">
              <a:latin typeface="Faricy New Rg" panose="020B0503000000020004" pitchFamily="34" charset="0"/>
              <a:ea typeface="Times New Roman" panose="02020603050405020304" pitchFamily="18" charset="0"/>
              <a:cs typeface="Calibri" panose="020F0502020204030204" pitchFamily="34" charset="0"/>
            </a:endParaRPr>
          </a:p>
          <a:p>
            <a:pPr lvl="0" fontAlgn="base">
              <a:spcAft>
                <a:spcPts val="0"/>
              </a:spcAft>
            </a:pPr>
            <a:r>
              <a:rPr lang="en-GB" sz="1400" b="1" dirty="0">
                <a:latin typeface="Faricy New Rg" panose="020B0503000000020004" pitchFamily="34" charset="0"/>
                <a:ea typeface="Calibri" panose="020F0502020204030204" pitchFamily="34" charset="0"/>
                <a:cs typeface="Times New Roman" panose="02020603050405020304" pitchFamily="18" charset="0"/>
              </a:rPr>
              <a:t>Additional Requirements</a:t>
            </a:r>
            <a:r>
              <a:rPr lang="en-GB" sz="1400" i="1" dirty="0">
                <a:latin typeface="Faricy New Rg" panose="020B0503000000020004" pitchFamily="34" charset="0"/>
                <a:ea typeface="Calibri" panose="020F0502020204030204" pitchFamily="34" charset="0"/>
                <a:cs typeface="Times New Roman" panose="02020603050405020304" pitchFamily="18" charset="0"/>
              </a:rPr>
              <a:t/>
            </a:r>
            <a:br>
              <a:rPr lang="en-GB" sz="1400" i="1" dirty="0">
                <a:latin typeface="Faricy New Rg" panose="020B0503000000020004" pitchFamily="34" charset="0"/>
                <a:ea typeface="Calibri" panose="020F0502020204030204" pitchFamily="34" charset="0"/>
                <a:cs typeface="Times New Roman" panose="02020603050405020304" pitchFamily="18" charset="0"/>
              </a:rPr>
            </a:br>
            <a:r>
              <a:rPr lang="en-GB" sz="1400" dirty="0">
                <a:latin typeface="Faricy New Rg" panose="020B0503000000020004" pitchFamily="34" charset="0"/>
                <a:ea typeface="Calibri" panose="020F0502020204030204" pitchFamily="34" charset="0"/>
                <a:cs typeface="Times New Roman" panose="02020603050405020304" pitchFamily="18" charset="0"/>
              </a:rPr>
              <a:t>Nant Redevelopment</a:t>
            </a:r>
            <a:r>
              <a:rPr lang="en-GB" sz="1400" dirty="0" smtClean="0">
                <a:latin typeface="Faricy New Rg" panose="020B0503000000020004" pitchFamily="34" charset="0"/>
                <a:ea typeface="Calibri" panose="020F0502020204030204" pitchFamily="34" charset="0"/>
                <a:cs typeface="Times New Roman" panose="02020603050405020304" pitchFamily="18" charset="0"/>
              </a:rPr>
              <a:t>…………………………………………………………</a:t>
            </a:r>
            <a:r>
              <a:rPr lang="en-GB" sz="1400" dirty="0" smtClean="0">
                <a:latin typeface="Faricy New Rg" panose="020B0503000000020004" pitchFamily="34" charset="0"/>
                <a:ea typeface="Times New Roman" panose="02020603050405020304" pitchFamily="18" charset="0"/>
                <a:cs typeface="Calibri" panose="020F0502020204030204" pitchFamily="34" charset="0"/>
              </a:rPr>
              <a:t>14</a:t>
            </a:r>
            <a:endParaRPr lang="en-GB" sz="1400" dirty="0">
              <a:latin typeface="Faricy New Rg" panose="020B0503000000020004" pitchFamily="34" charset="0"/>
              <a:ea typeface="Times New Roman" panose="02020603050405020304" pitchFamily="18" charset="0"/>
              <a:cs typeface="Calibri" panose="020F0502020204030204" pitchFamily="34" charset="0"/>
            </a:endParaRPr>
          </a:p>
          <a:p>
            <a:pPr lvl="0" fontAlgn="base">
              <a:spcAft>
                <a:spcPts val="0"/>
              </a:spcAft>
            </a:pPr>
            <a:endParaRPr lang="en-GB" sz="1400" b="1" dirty="0">
              <a:latin typeface="Faricy New Rg" panose="020B0503000000020004" pitchFamily="34" charset="0"/>
              <a:ea typeface="Calibri" panose="020F0502020204030204" pitchFamily="34" charset="0"/>
              <a:cs typeface="Calibri" panose="020F0502020204030204" pitchFamily="34" charset="0"/>
            </a:endParaRPr>
          </a:p>
          <a:p>
            <a:pPr lvl="0" fontAlgn="base">
              <a:spcAft>
                <a:spcPts val="0"/>
              </a:spcAft>
            </a:pPr>
            <a:r>
              <a:rPr lang="en-GB" sz="1400" b="1" dirty="0">
                <a:latin typeface="Calibri" panose="020F0502020204030204" pitchFamily="34" charset="0"/>
                <a:ea typeface="Calibri" panose="020F0502020204030204" pitchFamily="34" charset="0"/>
                <a:cs typeface="Times New Roman" panose="02020603050405020304" pitchFamily="18" charset="0"/>
              </a:rPr>
              <a:t/>
            </a:r>
            <a:br>
              <a:rPr lang="en-GB" sz="1400" b="1" dirty="0">
                <a:latin typeface="Calibri" panose="020F0502020204030204" pitchFamily="34" charset="0"/>
                <a:ea typeface="Calibri" panose="020F0502020204030204" pitchFamily="34" charset="0"/>
                <a:cs typeface="Times New Roman" panose="02020603050405020304" pitchFamily="18" charset="0"/>
              </a:rPr>
            </a:br>
            <a:endParaRPr lang="en-GB"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08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 xmlns:a16="http://schemas.microsoft.com/office/drawing/2014/main" id="{DC4DF90C-1B3B-4C3C-A9DF-F41548C4169B}"/>
              </a:ext>
            </a:extLst>
          </p:cNvPr>
          <p:cNvSpPr>
            <a:spLocks noGrp="1"/>
          </p:cNvSpPr>
          <p:nvPr>
            <p:ph type="ctrTitle"/>
          </p:nvPr>
        </p:nvSpPr>
        <p:spPr>
          <a:xfrm>
            <a:off x="188393" y="123928"/>
            <a:ext cx="2776877" cy="542926"/>
          </a:xfrm>
        </p:spPr>
        <p:txBody>
          <a:bodyPr>
            <a:normAutofit fontScale="90000"/>
          </a:bodyPr>
          <a:lstStyle/>
          <a:p>
            <a:pPr algn="l" fontAlgn="base"/>
            <a:r>
              <a:rPr lang="en-GB" sz="2857" b="1" dirty="0">
                <a:solidFill>
                  <a:srgbClr val="FF914D"/>
                </a:solidFill>
                <a:latin typeface="Faricy New Rg" panose="020B0503000000020004" pitchFamily="34" charset="0"/>
              </a:rPr>
              <a:t/>
            </a:r>
            <a:br>
              <a:rPr lang="en-GB" sz="2857" b="1" dirty="0">
                <a:solidFill>
                  <a:srgbClr val="FF914D"/>
                </a:solidFill>
                <a:latin typeface="Faricy New Rg" panose="020B0503000000020004" pitchFamily="34" charset="0"/>
              </a:rPr>
            </a:br>
            <a:r>
              <a:rPr lang="en-GB" sz="2857" b="1" dirty="0">
                <a:solidFill>
                  <a:srgbClr val="FF914D"/>
                </a:solidFill>
                <a:latin typeface="Faricy New Rg" panose="020B0503000000020004" pitchFamily="34" charset="0"/>
              </a:rPr>
              <a:t/>
            </a:r>
            <a:br>
              <a:rPr lang="en-GB" sz="2857" b="1" dirty="0">
                <a:solidFill>
                  <a:srgbClr val="FF914D"/>
                </a:solidFill>
                <a:latin typeface="Faricy New Rg" panose="020B0503000000020004" pitchFamily="34" charset="0"/>
              </a:rPr>
            </a:br>
            <a:r>
              <a:rPr lang="en-GB" sz="2857" b="1" dirty="0">
                <a:solidFill>
                  <a:srgbClr val="94B7BC"/>
                </a:solidFill>
                <a:latin typeface="Faricy New Rg" panose="020B0503000000020004" pitchFamily="34" charset="0"/>
              </a:rPr>
              <a:t>Highlights</a:t>
            </a:r>
          </a:p>
        </p:txBody>
      </p:sp>
      <p:sp>
        <p:nvSpPr>
          <p:cNvPr id="4" name="TextBox 3">
            <a:extLst>
              <a:ext uri="{FF2B5EF4-FFF2-40B4-BE49-F238E27FC236}">
                <a16:creationId xmlns="" xmlns:a16="http://schemas.microsoft.com/office/drawing/2014/main" id="{00DF5B12-442B-4409-8DA2-C7CE510FD51C}"/>
              </a:ext>
            </a:extLst>
          </p:cNvPr>
          <p:cNvSpPr txBox="1"/>
          <p:nvPr/>
        </p:nvSpPr>
        <p:spPr>
          <a:xfrm>
            <a:off x="276225" y="752913"/>
            <a:ext cx="7363742" cy="2063436"/>
          </a:xfrm>
          <a:prstGeom prst="rect">
            <a:avLst/>
          </a:prstGeom>
          <a:solidFill>
            <a:srgbClr val="94B7BC"/>
          </a:solidFill>
          <a:ln>
            <a:noFill/>
          </a:ln>
        </p:spPr>
        <p:txBody>
          <a:bodyPr wrap="square" tIns="108000" rtlCol="0">
            <a:spAutoFit/>
          </a:bodyPr>
          <a:lstStyle/>
          <a:p>
            <a:r>
              <a:rPr lang="en-GB" sz="1400" b="1" dirty="0">
                <a:latin typeface="Faricy New Rg" panose="020B0503000000020004" pitchFamily="34" charset="0"/>
                <a:ea typeface="Times New Roman" panose="02020603050405020304" pitchFamily="18" charset="0"/>
                <a:cs typeface="Calibri" panose="020F0502020204030204" pitchFamily="34" charset="0"/>
              </a:rPr>
              <a:t>Organisational </a:t>
            </a:r>
          </a:p>
          <a:p>
            <a:pPr marL="285750" indent="-285750">
              <a:buFont typeface="Wingdings" panose="05000000000000000000" pitchFamily="2" charset="2"/>
              <a:buChar char="§"/>
            </a:pPr>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b="1" dirty="0">
                <a:latin typeface="Faricy New Rg" panose="020B0503000000020004" pitchFamily="34" charset="0"/>
                <a:cs typeface="Calibri" panose="020F0502020204030204" pitchFamily="34" charset="0"/>
                <a:hlinkClick r:id="rId2"/>
              </a:rPr>
              <a:t>Strategic Plan 2019-2022 </a:t>
            </a:r>
            <a:r>
              <a:rPr lang="en-GB" sz="1100" dirty="0">
                <a:latin typeface="Faricy New Rg" panose="020B0503000000020004" pitchFamily="34" charset="0"/>
                <a:cs typeface="Calibri" panose="020F0502020204030204" pitchFamily="34" charset="0"/>
              </a:rPr>
              <a:t>launched at Hay Festival in May</a:t>
            </a:r>
          </a:p>
          <a:p>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dirty="0">
                <a:latin typeface="Faricy New Rg" panose="020B0503000000020004" pitchFamily="34" charset="0"/>
                <a:cs typeface="Calibri" panose="020F0502020204030204" pitchFamily="34" charset="0"/>
              </a:rPr>
              <a:t>Partnership working with </a:t>
            </a:r>
            <a:r>
              <a:rPr lang="en-GB" sz="1100" b="1" dirty="0">
                <a:latin typeface="Faricy New Rg" panose="020B0503000000020004" pitchFamily="34" charset="0"/>
                <a:cs typeface="Calibri" panose="020F0502020204030204" pitchFamily="34" charset="0"/>
              </a:rPr>
              <a:t>Books Council Wales strategy paper </a:t>
            </a:r>
            <a:r>
              <a:rPr lang="en-GB" sz="1100" dirty="0">
                <a:latin typeface="Faricy New Rg" panose="020B0503000000020004" pitchFamily="34" charset="0"/>
                <a:cs typeface="Calibri" panose="020F0502020204030204" pitchFamily="34" charset="0"/>
              </a:rPr>
              <a:t>submitted to Welsh Government </a:t>
            </a:r>
          </a:p>
          <a:p>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b="1" dirty="0">
                <a:latin typeface="Faricy New Rg" panose="020B0503000000020004" pitchFamily="34" charset="0"/>
                <a:cs typeface="Calibri" panose="020F0502020204030204" pitchFamily="34" charset="0"/>
                <a:hlinkClick r:id="rId3" action="ppaction://hlinkfile"/>
              </a:rPr>
              <a:t>Weston Jerwood </a:t>
            </a:r>
            <a:r>
              <a:rPr lang="en-GB" sz="1100" b="1" dirty="0" smtClean="0">
                <a:latin typeface="Faricy New Rg" panose="020B0503000000020004" pitchFamily="34" charset="0"/>
                <a:cs typeface="Calibri" panose="020F0502020204030204" pitchFamily="34" charset="0"/>
                <a:hlinkClick r:id="rId3" action="ppaction://hlinkfile"/>
              </a:rPr>
              <a:t>Socio-Economic </a:t>
            </a:r>
            <a:r>
              <a:rPr lang="en-GB" sz="1100" b="1" dirty="0">
                <a:latin typeface="Faricy New Rg" panose="020B0503000000020004" pitchFamily="34" charset="0"/>
                <a:cs typeface="Calibri" panose="020F0502020204030204" pitchFamily="34" charset="0"/>
                <a:hlinkClick r:id="rId3" action="ppaction://hlinkfile"/>
              </a:rPr>
              <a:t>Diversity &amp; Inclusion in the Arts Tool-kit</a:t>
            </a:r>
            <a:r>
              <a:rPr lang="en-GB" sz="1100" dirty="0">
                <a:latin typeface="Faricy New Rg" panose="020B0503000000020004" pitchFamily="34" charset="0"/>
                <a:cs typeface="Calibri" panose="020F0502020204030204" pitchFamily="34" charset="0"/>
                <a:hlinkClick r:id="rId3" action="ppaction://hlinkfile"/>
              </a:rPr>
              <a:t> </a:t>
            </a:r>
            <a:r>
              <a:rPr lang="en-GB" sz="1100" dirty="0">
                <a:latin typeface="Faricy New Rg" panose="020B0503000000020004" pitchFamily="34" charset="0"/>
                <a:cs typeface="Calibri" panose="020F0502020204030204" pitchFamily="34" charset="0"/>
              </a:rPr>
              <a:t>launched in Manchester, featuring Literature Wales as a case study </a:t>
            </a:r>
          </a:p>
          <a:p>
            <a:pPr marL="285750" indent="-285750">
              <a:buFont typeface="Wingdings" panose="05000000000000000000" pitchFamily="2" charset="2"/>
              <a:buChar char="§"/>
            </a:pPr>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b="1" dirty="0">
                <a:latin typeface="Faricy New Rg" panose="020B0503000000020004" pitchFamily="34" charset="0"/>
                <a:cs typeface="Calibri" panose="020F0502020204030204" pitchFamily="34" charset="0"/>
              </a:rPr>
              <a:t>Organisational Review consultation sessions </a:t>
            </a:r>
            <a:r>
              <a:rPr lang="en-GB" sz="1100" dirty="0">
                <a:latin typeface="Faricy New Rg" panose="020B0503000000020004" pitchFamily="34" charset="0"/>
                <a:cs typeface="Calibri" panose="020F0502020204030204" pitchFamily="34" charset="0"/>
              </a:rPr>
              <a:t>took place with the SMT </a:t>
            </a:r>
            <a:r>
              <a:rPr lang="en-GB" sz="1100" b="1" dirty="0">
                <a:latin typeface="Faricy New Rg" panose="020B0503000000020004" pitchFamily="34" charset="0"/>
                <a:cs typeface="Calibri" panose="020F0502020204030204" pitchFamily="34" charset="0"/>
              </a:rPr>
              <a:t>and</a:t>
            </a:r>
            <a:r>
              <a:rPr lang="en-GB" sz="1100" dirty="0">
                <a:latin typeface="Faricy New Rg" panose="020B0503000000020004" pitchFamily="34" charset="0"/>
                <a:cs typeface="Calibri" panose="020F0502020204030204" pitchFamily="34" charset="0"/>
              </a:rPr>
              <a:t> staff</a:t>
            </a:r>
          </a:p>
          <a:p>
            <a:pPr marL="285750" indent="-285750">
              <a:buFont typeface="Wingdings" panose="05000000000000000000" pitchFamily="2" charset="2"/>
              <a:buChar char="§"/>
            </a:pPr>
            <a:endParaRPr lang="en-GB" sz="1100" dirty="0">
              <a:latin typeface="Faricy New Rg" panose="020B0503000000020004" pitchFamily="34" charset="0"/>
              <a:cs typeface="Calibri" panose="020F0502020204030204" pitchFamily="34" charset="0"/>
            </a:endParaRPr>
          </a:p>
        </p:txBody>
      </p:sp>
      <p:sp>
        <p:nvSpPr>
          <p:cNvPr id="5" name="TextBox 4">
            <a:extLst>
              <a:ext uri="{FF2B5EF4-FFF2-40B4-BE49-F238E27FC236}">
                <a16:creationId xmlns="" xmlns:a16="http://schemas.microsoft.com/office/drawing/2014/main" id="{FC123D12-A2DE-40C9-B6AD-578693DC374E}"/>
              </a:ext>
            </a:extLst>
          </p:cNvPr>
          <p:cNvSpPr txBox="1"/>
          <p:nvPr/>
        </p:nvSpPr>
        <p:spPr>
          <a:xfrm>
            <a:off x="276225" y="2988467"/>
            <a:ext cx="4631335" cy="3586930"/>
          </a:xfrm>
          <a:prstGeom prst="rect">
            <a:avLst/>
          </a:prstGeom>
          <a:solidFill>
            <a:srgbClr val="94B7BC"/>
          </a:solidFill>
          <a:ln>
            <a:noFill/>
          </a:ln>
        </p:spPr>
        <p:txBody>
          <a:bodyPr wrap="square" tIns="108000" rIns="0" rtlCol="0">
            <a:spAutoFit/>
          </a:bodyPr>
          <a:lstStyle/>
          <a:p>
            <a:r>
              <a:rPr lang="en-GB" sz="1400" b="1" dirty="0">
                <a:latin typeface="Faricy New Rg" panose="020B0503000000020004" pitchFamily="34" charset="0"/>
                <a:ea typeface="Times New Roman" panose="02020603050405020304" pitchFamily="18" charset="0"/>
                <a:cs typeface="Calibri" panose="020F0502020204030204" pitchFamily="34" charset="0"/>
              </a:rPr>
              <a:t>Activity</a:t>
            </a:r>
          </a:p>
          <a:p>
            <a:pPr marL="285750" indent="-285750">
              <a:buFont typeface="Wingdings" panose="05000000000000000000" pitchFamily="2" charset="2"/>
              <a:buChar char="§"/>
            </a:pPr>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b="1" dirty="0" err="1">
                <a:latin typeface="Faricy New Rg" panose="020B0503000000020004" pitchFamily="34" charset="0"/>
                <a:cs typeface="Calibri" panose="020F0502020204030204" pitchFamily="34" charset="0"/>
              </a:rPr>
              <a:t>Gruffudd</a:t>
            </a:r>
            <a:r>
              <a:rPr lang="en-GB" sz="1100" b="1" dirty="0">
                <a:latin typeface="Faricy New Rg" panose="020B0503000000020004" pitchFamily="34" charset="0"/>
                <a:cs typeface="Calibri" panose="020F0502020204030204" pitchFamily="34" charset="0"/>
              </a:rPr>
              <a:t> Owen</a:t>
            </a:r>
            <a:r>
              <a:rPr lang="en-GB" sz="1100" dirty="0">
                <a:latin typeface="Faricy New Rg" panose="020B0503000000020004" pitchFamily="34" charset="0"/>
                <a:cs typeface="Calibri" panose="020F0502020204030204" pitchFamily="34" charset="0"/>
              </a:rPr>
              <a:t> announced as the new </a:t>
            </a:r>
            <a:r>
              <a:rPr lang="en-GB" sz="1100" dirty="0" err="1">
                <a:latin typeface="Faricy New Rg" panose="020B0503000000020004" pitchFamily="34" charset="0"/>
                <a:cs typeface="Calibri" panose="020F0502020204030204" pitchFamily="34" charset="0"/>
              </a:rPr>
              <a:t>Bardd</a:t>
            </a:r>
            <a:r>
              <a:rPr lang="en-GB" sz="1100" dirty="0">
                <a:latin typeface="Faricy New Rg" panose="020B0503000000020004" pitchFamily="34" charset="0"/>
                <a:cs typeface="Calibri" panose="020F0502020204030204" pitchFamily="34" charset="0"/>
              </a:rPr>
              <a:t> Plant </a:t>
            </a:r>
            <a:r>
              <a:rPr lang="en-GB" sz="1100" dirty="0" err="1">
                <a:latin typeface="Faricy New Rg" panose="020B0503000000020004" pitchFamily="34" charset="0"/>
                <a:cs typeface="Calibri" panose="020F0502020204030204" pitchFamily="34" charset="0"/>
              </a:rPr>
              <a:t>Cymru</a:t>
            </a:r>
            <a:r>
              <a:rPr lang="en-GB" sz="1100" dirty="0">
                <a:latin typeface="Faricy New Rg" panose="020B0503000000020004" pitchFamily="34" charset="0"/>
                <a:cs typeface="Calibri" panose="020F0502020204030204" pitchFamily="34" charset="0"/>
              </a:rPr>
              <a:t> 2019-21</a:t>
            </a:r>
          </a:p>
          <a:p>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b="1" dirty="0">
                <a:latin typeface="Faricy New Rg" panose="020B0503000000020004" pitchFamily="34" charset="0"/>
                <a:cs typeface="Calibri" panose="020F0502020204030204" pitchFamily="34" charset="0"/>
              </a:rPr>
              <a:t>Hay Writers at Work </a:t>
            </a:r>
            <a:r>
              <a:rPr lang="en-GB" sz="1100" dirty="0">
                <a:latin typeface="Faricy New Rg" panose="020B0503000000020004" pitchFamily="34" charset="0"/>
                <a:cs typeface="Calibri" panose="020F0502020204030204" pitchFamily="34" charset="0"/>
              </a:rPr>
              <a:t>Industry Day saw </a:t>
            </a:r>
            <a:r>
              <a:rPr lang="en-GB" sz="1100" b="1" dirty="0">
                <a:latin typeface="Faricy New Rg" panose="020B0503000000020004" pitchFamily="34" charset="0"/>
                <a:cs typeface="Calibri" panose="020F0502020204030204" pitchFamily="34" charset="0"/>
              </a:rPr>
              <a:t>20 </a:t>
            </a:r>
            <a:r>
              <a:rPr lang="en-GB" sz="1100" dirty="0">
                <a:latin typeface="Faricy New Rg" panose="020B0503000000020004" pitchFamily="34" charset="0"/>
                <a:cs typeface="Calibri" panose="020F0502020204030204" pitchFamily="34" charset="0"/>
              </a:rPr>
              <a:t>writers receive bespoke training </a:t>
            </a:r>
          </a:p>
          <a:p>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b="1" dirty="0">
                <a:latin typeface="Faricy New Rg" panose="020B0503000000020004" pitchFamily="34" charset="0"/>
                <a:cs typeface="Calibri" panose="020F0502020204030204" pitchFamily="34" charset="0"/>
              </a:rPr>
              <a:t>Wales Book of the Year </a:t>
            </a:r>
            <a:r>
              <a:rPr lang="en-GB" sz="1100" dirty="0">
                <a:latin typeface="Faricy New Rg" panose="020B0503000000020004" pitchFamily="34" charset="0"/>
                <a:cs typeface="Calibri" panose="020F0502020204030204" pitchFamily="34" charset="0"/>
              </a:rPr>
              <a:t>ceremony took place in Aberystwyth with </a:t>
            </a:r>
            <a:r>
              <a:rPr lang="en-GB" sz="1100" b="1" dirty="0">
                <a:latin typeface="Faricy New Rg" panose="020B0503000000020004" pitchFamily="34" charset="0"/>
                <a:cs typeface="Calibri" panose="020F0502020204030204" pitchFamily="34" charset="0"/>
              </a:rPr>
              <a:t>£12,000 </a:t>
            </a:r>
            <a:r>
              <a:rPr lang="en-GB" sz="1100" dirty="0">
                <a:latin typeface="Faricy New Rg" panose="020B0503000000020004" pitchFamily="34" charset="0"/>
                <a:cs typeface="Calibri" panose="020F0502020204030204" pitchFamily="34" charset="0"/>
              </a:rPr>
              <a:t>awarded to winning authors  </a:t>
            </a:r>
          </a:p>
          <a:p>
            <a:pPr marL="285750" indent="-285750">
              <a:buFont typeface="Wingdings" panose="05000000000000000000" pitchFamily="2" charset="2"/>
              <a:buChar char="§"/>
            </a:pPr>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b="1" dirty="0">
                <a:latin typeface="Faricy New Rg" panose="020B0503000000020004" pitchFamily="34" charset="0"/>
                <a:cs typeface="Calibri" panose="020F0502020204030204" pitchFamily="34" charset="0"/>
              </a:rPr>
              <a:t>21 applications </a:t>
            </a:r>
            <a:r>
              <a:rPr lang="en-GB" sz="1100" dirty="0">
                <a:latin typeface="Faricy New Rg" panose="020B0503000000020004" pitchFamily="34" charset="0"/>
                <a:cs typeface="Calibri" panose="020F0502020204030204" pitchFamily="34" charset="0"/>
              </a:rPr>
              <a:t>received for the new Children’s Laureate Wales</a:t>
            </a:r>
          </a:p>
          <a:p>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b="1" dirty="0">
                <a:latin typeface="Faricy New Rg" panose="020B0503000000020004" pitchFamily="34" charset="0"/>
                <a:cs typeface="Calibri" panose="020F0502020204030204" pitchFamily="34" charset="0"/>
              </a:rPr>
              <a:t>Literature for Health &amp; Well-being </a:t>
            </a:r>
            <a:r>
              <a:rPr lang="en-GB" sz="1100" dirty="0">
                <a:latin typeface="Faricy New Rg" panose="020B0503000000020004" pitchFamily="34" charset="0"/>
                <a:cs typeface="Calibri" panose="020F0502020204030204" pitchFamily="34" charset="0"/>
              </a:rPr>
              <a:t>call-out received </a:t>
            </a:r>
            <a:r>
              <a:rPr lang="en-GB" sz="1100" b="1" dirty="0">
                <a:latin typeface="Faricy New Rg" panose="020B0503000000020004" pitchFamily="34" charset="0"/>
                <a:cs typeface="Calibri" panose="020F0502020204030204" pitchFamily="34" charset="0"/>
              </a:rPr>
              <a:t>68</a:t>
            </a:r>
            <a:r>
              <a:rPr lang="en-GB" sz="1100" dirty="0">
                <a:latin typeface="Faricy New Rg" panose="020B0503000000020004" pitchFamily="34" charset="0"/>
                <a:cs typeface="Calibri" panose="020F0502020204030204" pitchFamily="34" charset="0"/>
              </a:rPr>
              <a:t> applications and </a:t>
            </a:r>
            <a:r>
              <a:rPr lang="en-GB" sz="1100" b="1" dirty="0">
                <a:latin typeface="Faricy New Rg" panose="020B0503000000020004" pitchFamily="34" charset="0"/>
                <a:cs typeface="Calibri" panose="020F0502020204030204" pitchFamily="34" charset="0"/>
              </a:rPr>
              <a:t>10</a:t>
            </a:r>
            <a:r>
              <a:rPr lang="en-GB" sz="1100" dirty="0">
                <a:latin typeface="Faricy New Rg" panose="020B0503000000020004" pitchFamily="34" charset="0"/>
                <a:cs typeface="Calibri" panose="020F0502020204030204" pitchFamily="34" charset="0"/>
              </a:rPr>
              <a:t> successful projects were granted funding </a:t>
            </a:r>
          </a:p>
          <a:p>
            <a:pPr marL="285750" indent="-285750">
              <a:buFont typeface="Wingdings" panose="05000000000000000000" pitchFamily="2" charset="2"/>
              <a:buChar char="§"/>
            </a:pPr>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b="1" dirty="0">
                <a:latin typeface="Faricy New Rg" panose="020B0503000000020004" pitchFamily="34" charset="0"/>
                <a:cs typeface="Calibri" panose="020F0502020204030204" pitchFamily="34" charset="0"/>
              </a:rPr>
              <a:t>Weird &amp; Wonderful Wales </a:t>
            </a:r>
            <a:r>
              <a:rPr lang="en-GB" sz="1100" dirty="0">
                <a:latin typeface="Faricy New Rg" panose="020B0503000000020004" pitchFamily="34" charset="0"/>
                <a:cs typeface="Calibri" panose="020F0502020204030204" pitchFamily="34" charset="0"/>
              </a:rPr>
              <a:t>exhibition tour opened in Galeri Caernarfon, stopping at </a:t>
            </a:r>
            <a:r>
              <a:rPr lang="en-GB" sz="1100" b="1" dirty="0">
                <a:latin typeface="Faricy New Rg" panose="020B0503000000020004" pitchFamily="34" charset="0"/>
                <a:cs typeface="Calibri" panose="020F0502020204030204" pitchFamily="34" charset="0"/>
              </a:rPr>
              <a:t>6 </a:t>
            </a:r>
            <a:r>
              <a:rPr lang="en-GB" sz="1100" dirty="0">
                <a:latin typeface="Faricy New Rg" panose="020B0503000000020004" pitchFamily="34" charset="0"/>
                <a:cs typeface="Calibri" panose="020F0502020204030204" pitchFamily="34" charset="0"/>
              </a:rPr>
              <a:t>Cadw sites through the summer</a:t>
            </a:r>
          </a:p>
          <a:p>
            <a:endParaRPr lang="en-GB" sz="1100" b="1"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b="1" dirty="0">
                <a:latin typeface="Faricy New Rg" panose="020B0503000000020004" pitchFamily="34" charset="0"/>
                <a:cs typeface="Calibri" panose="020F0502020204030204" pitchFamily="34" charset="0"/>
              </a:rPr>
              <a:t>Platforming Under-represented Writers </a:t>
            </a:r>
            <a:r>
              <a:rPr lang="en-GB" sz="1100" dirty="0">
                <a:latin typeface="Faricy New Rg" panose="020B0503000000020004" pitchFamily="34" charset="0"/>
                <a:cs typeface="Calibri" panose="020F0502020204030204" pitchFamily="34" charset="0"/>
              </a:rPr>
              <a:t>call-out launched to an overwhelmingly positive response from the sector</a:t>
            </a:r>
          </a:p>
        </p:txBody>
      </p:sp>
      <p:sp>
        <p:nvSpPr>
          <p:cNvPr id="6" name="TextBox 5">
            <a:extLst>
              <a:ext uri="{FF2B5EF4-FFF2-40B4-BE49-F238E27FC236}">
                <a16:creationId xmlns="" xmlns:a16="http://schemas.microsoft.com/office/drawing/2014/main" id="{60307A6D-BE46-4AC6-9241-C6C4795D612E}"/>
              </a:ext>
            </a:extLst>
          </p:cNvPr>
          <p:cNvSpPr txBox="1"/>
          <p:nvPr/>
        </p:nvSpPr>
        <p:spPr>
          <a:xfrm>
            <a:off x="5058561" y="2988467"/>
            <a:ext cx="2581406" cy="3586930"/>
          </a:xfrm>
          <a:prstGeom prst="rect">
            <a:avLst/>
          </a:prstGeom>
          <a:solidFill>
            <a:srgbClr val="94B7BC"/>
          </a:solidFill>
        </p:spPr>
        <p:txBody>
          <a:bodyPr wrap="square" lIns="72000" tIns="108000" rtlCol="0">
            <a:spAutoFit/>
          </a:bodyPr>
          <a:lstStyle/>
          <a:p>
            <a:r>
              <a:rPr lang="en-GB" sz="1400" b="1" dirty="0">
                <a:latin typeface="Faricy New Rg" panose="020B0503000000020004" pitchFamily="34" charset="0"/>
                <a:ea typeface="Times New Roman" panose="02020603050405020304" pitchFamily="18" charset="0"/>
                <a:cs typeface="Calibri" panose="020F0502020204030204" pitchFamily="34" charset="0"/>
              </a:rPr>
              <a:t>Operational</a:t>
            </a:r>
            <a:r>
              <a:rPr lang="en-GB" sz="1100" b="1" dirty="0">
                <a:latin typeface="Faricy New Rg" panose="020B0503000000020004" pitchFamily="34" charset="0"/>
                <a:ea typeface="Times New Roman" panose="02020603050405020304" pitchFamily="18" charset="0"/>
                <a:cs typeface="Calibri" panose="020F0502020204030204" pitchFamily="34" charset="0"/>
              </a:rPr>
              <a:t> </a:t>
            </a:r>
          </a:p>
          <a:p>
            <a:pPr marL="285750" indent="-285750">
              <a:buFont typeface="Wingdings" panose="05000000000000000000" pitchFamily="2" charset="2"/>
              <a:buChar char="§"/>
            </a:pPr>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b="1" dirty="0">
                <a:latin typeface="Faricy New Rg" panose="020B0503000000020004" pitchFamily="34" charset="0"/>
                <a:cs typeface="Calibri" panose="020F0502020204030204" pitchFamily="34" charset="0"/>
              </a:rPr>
              <a:t>2019-2022 Fundraising Strategy </a:t>
            </a:r>
            <a:r>
              <a:rPr lang="en-GB" sz="1100" dirty="0">
                <a:latin typeface="Faricy New Rg" panose="020B0503000000020004" pitchFamily="34" charset="0"/>
                <a:cs typeface="Calibri" panose="020F0502020204030204" pitchFamily="34" charset="0"/>
              </a:rPr>
              <a:t>came into effect</a:t>
            </a:r>
          </a:p>
          <a:p>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dirty="0">
                <a:latin typeface="Faricy New Rg" panose="020B0503000000020004" pitchFamily="34" charset="0"/>
                <a:cs typeface="Calibri" panose="020F0502020204030204" pitchFamily="34" charset="0"/>
              </a:rPr>
              <a:t>Arts and Business </a:t>
            </a:r>
            <a:r>
              <a:rPr lang="en-GB" sz="1100" b="1" dirty="0">
                <a:latin typeface="Faricy New Rg" panose="020B0503000000020004" pitchFamily="34" charset="0"/>
                <a:cs typeface="Calibri" panose="020F0502020204030204" pitchFamily="34" charset="0"/>
              </a:rPr>
              <a:t>Fundraising Internship </a:t>
            </a:r>
            <a:r>
              <a:rPr lang="en-GB" sz="1100" dirty="0">
                <a:latin typeface="Faricy New Rg" panose="020B0503000000020004" pitchFamily="34" charset="0"/>
                <a:cs typeface="Calibri" panose="020F0502020204030204" pitchFamily="34" charset="0"/>
              </a:rPr>
              <a:t>application successful -   the 10 month placement starts in October   </a:t>
            </a:r>
          </a:p>
          <a:p>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b="1" dirty="0">
                <a:latin typeface="Faricy New Rg" panose="020B0503000000020004" pitchFamily="34" charset="0"/>
                <a:cs typeface="Calibri" panose="020F0502020204030204" pitchFamily="34" charset="0"/>
              </a:rPr>
              <a:t>Financial audit </a:t>
            </a:r>
            <a:r>
              <a:rPr lang="en-GB" sz="1100" dirty="0">
                <a:latin typeface="Faricy New Rg" panose="020B0503000000020004" pitchFamily="34" charset="0"/>
                <a:cs typeface="Calibri" panose="020F0502020204030204" pitchFamily="34" charset="0"/>
              </a:rPr>
              <a:t>took place</a:t>
            </a:r>
          </a:p>
          <a:p>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b="1" dirty="0">
                <a:latin typeface="Faricy New Rg" panose="020B0503000000020004" pitchFamily="34" charset="0"/>
                <a:cs typeface="Calibri" panose="020F0502020204030204" pitchFamily="34" charset="0"/>
              </a:rPr>
              <a:t>Nant Redevelopment </a:t>
            </a:r>
            <a:r>
              <a:rPr lang="en-GB" sz="1100" dirty="0">
                <a:latin typeface="Faricy New Rg" panose="020B0503000000020004" pitchFamily="34" charset="0"/>
                <a:cs typeface="Calibri" panose="020F0502020204030204" pitchFamily="34" charset="0"/>
              </a:rPr>
              <a:t>completed</a:t>
            </a:r>
            <a:endParaRPr lang="en-GB" sz="1100" dirty="0"/>
          </a:p>
          <a:p>
            <a:pPr marL="285750" indent="-285750">
              <a:buFont typeface="Wingdings" panose="05000000000000000000" pitchFamily="2" charset="2"/>
              <a:buChar char="§"/>
            </a:pPr>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dirty="0">
                <a:latin typeface="Faricy New Rg" panose="020B0503000000020004" pitchFamily="34" charset="0"/>
                <a:cs typeface="Calibri" panose="020F0502020204030204" pitchFamily="34" charset="0"/>
              </a:rPr>
              <a:t>Fresh round of </a:t>
            </a:r>
            <a:r>
              <a:rPr lang="en-GB" sz="1100" b="1" dirty="0">
                <a:latin typeface="Faricy New Rg" panose="020B0503000000020004" pitchFamily="34" charset="0"/>
                <a:cs typeface="Calibri" panose="020F0502020204030204" pitchFamily="34" charset="0"/>
              </a:rPr>
              <a:t>Critical Friends interviews</a:t>
            </a:r>
            <a:r>
              <a:rPr lang="en-GB" sz="1100" dirty="0">
                <a:latin typeface="Faricy New Rg" panose="020B0503000000020004" pitchFamily="34" charset="0"/>
                <a:cs typeface="Calibri" panose="020F0502020204030204" pitchFamily="34" charset="0"/>
              </a:rPr>
              <a:t> has commenced</a:t>
            </a:r>
          </a:p>
          <a:p>
            <a:pPr marL="285750" indent="-285750">
              <a:buFont typeface="Wingdings" panose="05000000000000000000" pitchFamily="2" charset="2"/>
              <a:buChar char="§"/>
            </a:pPr>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b="1" dirty="0">
                <a:latin typeface="Faricy New Rg" panose="020B0503000000020004" pitchFamily="34" charset="0"/>
                <a:cs typeface="Calibri" panose="020F0502020204030204" pitchFamily="34" charset="0"/>
              </a:rPr>
              <a:t>LW online shop </a:t>
            </a:r>
            <a:r>
              <a:rPr lang="en-GB" sz="1100" dirty="0">
                <a:latin typeface="Faricy New Rg" panose="020B0503000000020004" pitchFamily="34" charset="0"/>
                <a:cs typeface="Calibri" panose="020F0502020204030204" pitchFamily="34" charset="0"/>
              </a:rPr>
              <a:t>was launched</a:t>
            </a:r>
          </a:p>
          <a:p>
            <a:endParaRPr lang="en-GB" sz="1100" dirty="0">
              <a:latin typeface="Faricy New Rg" panose="020B0503000000020004" pitchFamily="34" charset="0"/>
              <a:cs typeface="Calibri" panose="020F0502020204030204" pitchFamily="34" charset="0"/>
            </a:endParaRPr>
          </a:p>
          <a:p>
            <a:pPr marL="285750" indent="-285750">
              <a:buFont typeface="Wingdings" panose="05000000000000000000" pitchFamily="2" charset="2"/>
              <a:buChar char="§"/>
            </a:pPr>
            <a:r>
              <a:rPr lang="en-GB" sz="1100" dirty="0">
                <a:latin typeface="Faricy New Rg" panose="020B0503000000020004" pitchFamily="34" charset="0"/>
                <a:cs typeface="Calibri" panose="020F0502020204030204" pitchFamily="34" charset="0"/>
              </a:rPr>
              <a:t>Inaugural </a:t>
            </a:r>
            <a:r>
              <a:rPr lang="en-GB" sz="1100" b="1" dirty="0">
                <a:latin typeface="Faricy New Rg" panose="020B0503000000020004" pitchFamily="34" charset="0"/>
                <a:cs typeface="Calibri" panose="020F0502020204030204" pitchFamily="34" charset="0"/>
              </a:rPr>
              <a:t>Advisory Group </a:t>
            </a:r>
            <a:r>
              <a:rPr lang="en-GB" sz="1100" dirty="0">
                <a:latin typeface="Faricy New Rg" panose="020B0503000000020004" pitchFamily="34" charset="0"/>
                <a:cs typeface="Calibri" panose="020F0502020204030204" pitchFamily="34" charset="0"/>
              </a:rPr>
              <a:t>held</a:t>
            </a:r>
          </a:p>
        </p:txBody>
      </p:sp>
      <p:pic>
        <p:nvPicPr>
          <p:cNvPr id="29" name="Picture 28" descr="A close up of a logo&#10;&#10;Description automatically generated">
            <a:extLst>
              <a:ext uri="{FF2B5EF4-FFF2-40B4-BE49-F238E27FC236}">
                <a16:creationId xmlns="" xmlns:a16="http://schemas.microsoft.com/office/drawing/2014/main" id="{4B41B006-8EB8-4640-91D9-E80492943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478" y="752913"/>
            <a:ext cx="4045297" cy="5822484"/>
          </a:xfrm>
          <a:prstGeom prst="rect">
            <a:avLst/>
          </a:prstGeom>
        </p:spPr>
      </p:pic>
    </p:spTree>
    <p:extLst>
      <p:ext uri="{BB962C8B-B14F-4D97-AF65-F5344CB8AC3E}">
        <p14:creationId xmlns:p14="http://schemas.microsoft.com/office/powerpoint/2010/main" val="3365691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64C945CF-07CC-4AA9-8C74-2F0EA5124A2D}"/>
              </a:ext>
            </a:extLst>
          </p:cNvPr>
          <p:cNvSpPr>
            <a:spLocks noGrp="1"/>
          </p:cNvSpPr>
          <p:nvPr>
            <p:ph type="sldNum" sz="quarter" idx="12"/>
          </p:nvPr>
        </p:nvSpPr>
        <p:spPr>
          <a:xfrm>
            <a:off x="8610600" y="6356350"/>
            <a:ext cx="2743200" cy="365125"/>
          </a:xfrm>
        </p:spPr>
        <p:txBody>
          <a:bodyPr/>
          <a:lstStyle/>
          <a:p>
            <a:fld id="{E57F4297-ED00-4231-833B-F4A3A949EC3B}" type="slidenum">
              <a:rPr lang="en-GB" smtClean="0"/>
              <a:t>4</a:t>
            </a:fld>
            <a:endParaRPr lang="en-GB"/>
          </a:p>
        </p:txBody>
      </p:sp>
      <p:grpSp>
        <p:nvGrpSpPr>
          <p:cNvPr id="13" name="Group 12">
            <a:extLst>
              <a:ext uri="{FF2B5EF4-FFF2-40B4-BE49-F238E27FC236}">
                <a16:creationId xmlns="" xmlns:a16="http://schemas.microsoft.com/office/drawing/2014/main" id="{267341D5-FAEF-4CCD-9A7F-E6AD3A9F71B9}"/>
              </a:ext>
            </a:extLst>
          </p:cNvPr>
          <p:cNvGrpSpPr/>
          <p:nvPr/>
        </p:nvGrpSpPr>
        <p:grpSpPr>
          <a:xfrm>
            <a:off x="230046" y="1503828"/>
            <a:ext cx="3777231" cy="2298766"/>
            <a:chOff x="166119" y="177733"/>
            <a:chExt cx="4033601" cy="2309235"/>
          </a:xfrm>
        </p:grpSpPr>
        <p:pic>
          <p:nvPicPr>
            <p:cNvPr id="8" name="Picture 7" descr="A person standing in front of a brick building&#10;&#10;Description automatically generated">
              <a:extLst>
                <a:ext uri="{FF2B5EF4-FFF2-40B4-BE49-F238E27FC236}">
                  <a16:creationId xmlns="" xmlns:a16="http://schemas.microsoft.com/office/drawing/2014/main" id="{78630F50-1131-4102-8F41-2EF7BA8FA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19" y="177733"/>
              <a:ext cx="4033601" cy="2309235"/>
            </a:xfrm>
            <a:prstGeom prst="rect">
              <a:avLst/>
            </a:prstGeom>
          </p:spPr>
        </p:pic>
        <p:sp>
          <p:nvSpPr>
            <p:cNvPr id="12" name="TextBox 11">
              <a:extLst>
                <a:ext uri="{FF2B5EF4-FFF2-40B4-BE49-F238E27FC236}">
                  <a16:creationId xmlns="" xmlns:a16="http://schemas.microsoft.com/office/drawing/2014/main" id="{F2411035-7ABD-4387-A3C8-B07CBF4DF71D}"/>
                </a:ext>
              </a:extLst>
            </p:cNvPr>
            <p:cNvSpPr txBox="1"/>
            <p:nvPr/>
          </p:nvSpPr>
          <p:spPr>
            <a:xfrm>
              <a:off x="173274" y="2239626"/>
              <a:ext cx="4026446" cy="247342"/>
            </a:xfrm>
            <a:prstGeom prst="rect">
              <a:avLst/>
            </a:prstGeom>
            <a:solidFill>
              <a:srgbClr val="94B7BC"/>
            </a:solidFill>
          </p:spPr>
          <p:txBody>
            <a:bodyPr wrap="square" rtlCol="0">
              <a:spAutoFit/>
            </a:bodyPr>
            <a:lstStyle/>
            <a:p>
              <a:r>
                <a:rPr lang="en-GB" sz="1000" b="1" dirty="0" err="1">
                  <a:latin typeface="Faricy New Rg" panose="020B0503000000020004" pitchFamily="34" charset="0"/>
                  <a:cs typeface="Calibri" panose="020F0502020204030204" pitchFamily="34" charset="0"/>
                </a:rPr>
                <a:t>Gruffudd</a:t>
              </a:r>
              <a:r>
                <a:rPr lang="en-GB" sz="1000" b="1" dirty="0">
                  <a:latin typeface="Faricy New Rg" panose="020B0503000000020004" pitchFamily="34" charset="0"/>
                  <a:cs typeface="Calibri" panose="020F0502020204030204" pitchFamily="34" charset="0"/>
                </a:rPr>
                <a:t> Owen</a:t>
              </a:r>
              <a:r>
                <a:rPr lang="en-GB" sz="1000" dirty="0">
                  <a:latin typeface="Faricy New Rg" panose="020B0503000000020004" pitchFamily="34" charset="0"/>
                  <a:cs typeface="Calibri" panose="020F0502020204030204" pitchFamily="34" charset="0"/>
                </a:rPr>
                <a:t> announced as new Bardd Plant </a:t>
              </a:r>
              <a:r>
                <a:rPr lang="en-GB" sz="1000" dirty="0" err="1">
                  <a:latin typeface="Faricy New Rg" panose="020B0503000000020004" pitchFamily="34" charset="0"/>
                  <a:cs typeface="Calibri" panose="020F0502020204030204" pitchFamily="34" charset="0"/>
                </a:rPr>
                <a:t>Cymru</a:t>
              </a:r>
              <a:r>
                <a:rPr lang="en-GB" sz="1000" dirty="0">
                  <a:latin typeface="Faricy New Rg" panose="020B0503000000020004" pitchFamily="34" charset="0"/>
                  <a:cs typeface="Calibri" panose="020F0502020204030204" pitchFamily="34" charset="0"/>
                </a:rPr>
                <a:t> 2019-21</a:t>
              </a:r>
            </a:p>
          </p:txBody>
        </p:sp>
      </p:grpSp>
      <p:grpSp>
        <p:nvGrpSpPr>
          <p:cNvPr id="14" name="Group 13">
            <a:extLst>
              <a:ext uri="{FF2B5EF4-FFF2-40B4-BE49-F238E27FC236}">
                <a16:creationId xmlns="" xmlns:a16="http://schemas.microsoft.com/office/drawing/2014/main" id="{00833713-3D2C-45B2-BD2C-8E7AF07665F8}"/>
              </a:ext>
            </a:extLst>
          </p:cNvPr>
          <p:cNvGrpSpPr/>
          <p:nvPr/>
        </p:nvGrpSpPr>
        <p:grpSpPr>
          <a:xfrm>
            <a:off x="4417642" y="166863"/>
            <a:ext cx="4364029" cy="3621414"/>
            <a:chOff x="197284" y="2693002"/>
            <a:chExt cx="4033601" cy="2699468"/>
          </a:xfrm>
        </p:grpSpPr>
        <p:pic>
          <p:nvPicPr>
            <p:cNvPr id="10" name="Picture 9" descr="A young boy in a green field&#10;&#10;Description automatically generated">
              <a:extLst>
                <a:ext uri="{FF2B5EF4-FFF2-40B4-BE49-F238E27FC236}">
                  <a16:creationId xmlns="" xmlns:a16="http://schemas.microsoft.com/office/drawing/2014/main" id="{3B684CFE-6F29-4A5F-8915-8E856FB9FF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84" y="2693002"/>
              <a:ext cx="4033601" cy="2688831"/>
            </a:xfrm>
            <a:prstGeom prst="rect">
              <a:avLst/>
            </a:prstGeom>
          </p:spPr>
        </p:pic>
        <p:sp>
          <p:nvSpPr>
            <p:cNvPr id="20" name="TextBox 19">
              <a:extLst>
                <a:ext uri="{FF2B5EF4-FFF2-40B4-BE49-F238E27FC236}">
                  <a16:creationId xmlns="" xmlns:a16="http://schemas.microsoft.com/office/drawing/2014/main" id="{BF753DC6-94D4-4168-BFD5-C61E1DF7B564}"/>
                </a:ext>
              </a:extLst>
            </p:cNvPr>
            <p:cNvSpPr txBox="1"/>
            <p:nvPr/>
          </p:nvSpPr>
          <p:spPr>
            <a:xfrm>
              <a:off x="197284" y="5204320"/>
              <a:ext cx="4033601" cy="188150"/>
            </a:xfrm>
            <a:prstGeom prst="rect">
              <a:avLst/>
            </a:prstGeom>
            <a:solidFill>
              <a:srgbClr val="94B7BC"/>
            </a:solidFill>
          </p:spPr>
          <p:txBody>
            <a:bodyPr wrap="square" rtlCol="0">
              <a:spAutoFit/>
            </a:bodyPr>
            <a:lstStyle/>
            <a:p>
              <a:r>
                <a:rPr lang="en-GB" sz="1000" b="1" dirty="0">
                  <a:latin typeface="Faricy New Rg" panose="020B0503000000020004" pitchFamily="34" charset="0"/>
                  <a:cs typeface="Calibri" panose="020F0502020204030204" pitchFamily="34" charset="0"/>
                </a:rPr>
                <a:t>Bardd Plant Sleepover </a:t>
              </a:r>
              <a:r>
                <a:rPr lang="en-GB" sz="1000" dirty="0">
                  <a:latin typeface="Faricy New Rg" panose="020B0503000000020004" pitchFamily="34" charset="0"/>
                  <a:cs typeface="Calibri" panose="020F0502020204030204" pitchFamily="34" charset="0"/>
                </a:rPr>
                <a:t>at </a:t>
              </a:r>
              <a:r>
                <a:rPr lang="en-GB" sz="1000" dirty="0" err="1">
                  <a:latin typeface="Faricy New Rg" panose="020B0503000000020004" pitchFamily="34" charset="0"/>
                  <a:cs typeface="Calibri" panose="020F0502020204030204" pitchFamily="34" charset="0"/>
                </a:rPr>
                <a:t>T</a:t>
              </a:r>
              <a:r>
                <a:rPr lang="en-GB" sz="1000" dirty="0" err="1">
                  <a:latin typeface="Faricy New Rg" panose="020B0503000000020004" pitchFamily="34" charset="0"/>
                </a:rPr>
                <a:t>ŷ</a:t>
              </a:r>
              <a:r>
                <a:rPr lang="en-GB" sz="1000" dirty="0">
                  <a:latin typeface="Faricy New Rg" panose="020B0503000000020004" pitchFamily="34" charset="0"/>
                  <a:cs typeface="Calibri" panose="020F0502020204030204" pitchFamily="34" charset="0"/>
                </a:rPr>
                <a:t> Newydd Writing Centre </a:t>
              </a:r>
            </a:p>
          </p:txBody>
        </p:sp>
      </p:grpSp>
      <p:grpSp>
        <p:nvGrpSpPr>
          <p:cNvPr id="2" name="Group 1">
            <a:extLst>
              <a:ext uri="{FF2B5EF4-FFF2-40B4-BE49-F238E27FC236}">
                <a16:creationId xmlns="" xmlns:a16="http://schemas.microsoft.com/office/drawing/2014/main" id="{B0800272-99FE-42AD-B907-E1134AE39B20}"/>
              </a:ext>
            </a:extLst>
          </p:cNvPr>
          <p:cNvGrpSpPr/>
          <p:nvPr/>
        </p:nvGrpSpPr>
        <p:grpSpPr>
          <a:xfrm>
            <a:off x="9192034" y="159391"/>
            <a:ext cx="2733677" cy="3743091"/>
            <a:chOff x="4769413" y="459792"/>
            <a:chExt cx="2915694" cy="3669210"/>
          </a:xfrm>
        </p:grpSpPr>
        <p:pic>
          <p:nvPicPr>
            <p:cNvPr id="7" name="Picture 6" descr="A person standing in front of a brick building&#10;&#10;Description automatically generated">
              <a:extLst>
                <a:ext uri="{FF2B5EF4-FFF2-40B4-BE49-F238E27FC236}">
                  <a16:creationId xmlns="" xmlns:a16="http://schemas.microsoft.com/office/drawing/2014/main" id="{7088F373-5DA1-400A-8C7F-3DAC7F85EE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051" b="7263"/>
            <a:stretch/>
          </p:blipFill>
          <p:spPr>
            <a:xfrm>
              <a:off x="4769415" y="459792"/>
              <a:ext cx="2915692" cy="3669210"/>
            </a:xfrm>
            <a:prstGeom prst="rect">
              <a:avLst/>
            </a:prstGeom>
          </p:spPr>
        </p:pic>
        <p:sp>
          <p:nvSpPr>
            <p:cNvPr id="24" name="TextBox 23">
              <a:extLst>
                <a:ext uri="{FF2B5EF4-FFF2-40B4-BE49-F238E27FC236}">
                  <a16:creationId xmlns="" xmlns:a16="http://schemas.microsoft.com/office/drawing/2014/main" id="{130A009E-1024-430F-91AC-322DB670411B}"/>
                </a:ext>
              </a:extLst>
            </p:cNvPr>
            <p:cNvSpPr txBox="1"/>
            <p:nvPr/>
          </p:nvSpPr>
          <p:spPr>
            <a:xfrm>
              <a:off x="4769413" y="3728490"/>
              <a:ext cx="2915691" cy="400512"/>
            </a:xfrm>
            <a:prstGeom prst="rect">
              <a:avLst/>
            </a:prstGeom>
            <a:solidFill>
              <a:srgbClr val="94B7BC"/>
            </a:solidFill>
          </p:spPr>
          <p:txBody>
            <a:bodyPr wrap="square" rtlCol="0">
              <a:spAutoFit/>
            </a:bodyPr>
            <a:lstStyle/>
            <a:p>
              <a:r>
                <a:rPr lang="en-GB" sz="1000" b="1" dirty="0">
                  <a:latin typeface="Faricy New Rg" panose="020B0503000000020004" pitchFamily="34" charset="0"/>
                </a:rPr>
                <a:t>Ailbhe Darcy</a:t>
              </a:r>
              <a:r>
                <a:rPr lang="en-GB" sz="1000" dirty="0">
                  <a:latin typeface="Faricy New Rg" panose="020B0503000000020004" pitchFamily="34" charset="0"/>
                </a:rPr>
                <a:t> and </a:t>
              </a:r>
              <a:r>
                <a:rPr lang="en-GB" sz="1000" b="1" dirty="0">
                  <a:latin typeface="Faricy New Rg" panose="020B0503000000020004" pitchFamily="34" charset="0"/>
                </a:rPr>
                <a:t>Manon Steffan Ros </a:t>
              </a:r>
              <a:r>
                <a:rPr lang="en-GB" sz="1000" dirty="0">
                  <a:latin typeface="Faricy New Rg" panose="020B0503000000020004" pitchFamily="34" charset="0"/>
                </a:rPr>
                <a:t>win Wales Book of the Year 2019</a:t>
              </a:r>
              <a:endParaRPr lang="en-GB" sz="500" dirty="0">
                <a:latin typeface="Faricy New Rg" panose="020B0503000000020004" pitchFamily="34" charset="0"/>
                <a:cs typeface="Calibri" panose="020F0502020204030204" pitchFamily="34" charset="0"/>
              </a:endParaRPr>
            </a:p>
          </p:txBody>
        </p:sp>
      </p:grpSp>
      <p:grpSp>
        <p:nvGrpSpPr>
          <p:cNvPr id="11" name="Group 10">
            <a:extLst>
              <a:ext uri="{FF2B5EF4-FFF2-40B4-BE49-F238E27FC236}">
                <a16:creationId xmlns="" xmlns:a16="http://schemas.microsoft.com/office/drawing/2014/main" id="{B6B97D56-A414-4EA4-84A6-B8C85AB88E92}"/>
              </a:ext>
            </a:extLst>
          </p:cNvPr>
          <p:cNvGrpSpPr/>
          <p:nvPr/>
        </p:nvGrpSpPr>
        <p:grpSpPr>
          <a:xfrm>
            <a:off x="205727" y="4070486"/>
            <a:ext cx="3825524" cy="2609779"/>
            <a:chOff x="4545925" y="4390819"/>
            <a:chExt cx="2941246" cy="2198939"/>
          </a:xfrm>
        </p:grpSpPr>
        <p:pic>
          <p:nvPicPr>
            <p:cNvPr id="5" name="Picture 4" descr="A picture containing photo, gallery&#10;&#10;Description automatically generated">
              <a:extLst>
                <a:ext uri="{FF2B5EF4-FFF2-40B4-BE49-F238E27FC236}">
                  <a16:creationId xmlns="" xmlns:a16="http://schemas.microsoft.com/office/drawing/2014/main" id="{443B0A03-985D-429D-ACE7-3A3E5C60C4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1479" y="4390819"/>
              <a:ext cx="2915692" cy="2186768"/>
            </a:xfrm>
            <a:prstGeom prst="rect">
              <a:avLst/>
            </a:prstGeom>
          </p:spPr>
        </p:pic>
        <p:sp>
          <p:nvSpPr>
            <p:cNvPr id="3" name="Rectangle 2">
              <a:extLst>
                <a:ext uri="{FF2B5EF4-FFF2-40B4-BE49-F238E27FC236}">
                  <a16:creationId xmlns="" xmlns:a16="http://schemas.microsoft.com/office/drawing/2014/main" id="{F6FBFB60-A217-45A8-8BED-6E526A33CFBF}"/>
                </a:ext>
              </a:extLst>
            </p:cNvPr>
            <p:cNvSpPr/>
            <p:nvPr/>
          </p:nvSpPr>
          <p:spPr>
            <a:xfrm>
              <a:off x="4545925" y="6375814"/>
              <a:ext cx="2941246" cy="213944"/>
            </a:xfrm>
            <a:prstGeom prst="rect">
              <a:avLst/>
            </a:prstGeom>
            <a:solidFill>
              <a:srgbClr val="94B7BC"/>
            </a:solidFill>
          </p:spPr>
          <p:txBody>
            <a:bodyPr wrap="square">
              <a:spAutoFit/>
            </a:bodyPr>
            <a:lstStyle/>
            <a:p>
              <a:r>
                <a:rPr lang="en-GB" sz="1050" b="1" dirty="0">
                  <a:latin typeface="Faricy New Rg" panose="020B0503000000020004" pitchFamily="34" charset="0"/>
                  <a:cs typeface="Calibri" panose="020F0502020204030204" pitchFamily="34" charset="0"/>
                </a:rPr>
                <a:t>Weird &amp; Wonderful Wales </a:t>
              </a:r>
              <a:r>
                <a:rPr lang="en-GB" sz="1050" dirty="0">
                  <a:latin typeface="Faricy New Rg" panose="020B0503000000020004" pitchFamily="34" charset="0"/>
                  <a:cs typeface="Calibri" panose="020F0502020204030204" pitchFamily="34" charset="0"/>
                </a:rPr>
                <a:t>exhibition tour </a:t>
              </a:r>
              <a:endParaRPr lang="en-GB" sz="1050" dirty="0">
                <a:latin typeface="Faricy New Rg" panose="020B0503000000020004" pitchFamily="34" charset="0"/>
              </a:endParaRPr>
            </a:p>
          </p:txBody>
        </p:sp>
      </p:grpSp>
      <p:sp>
        <p:nvSpPr>
          <p:cNvPr id="17" name="TextBox 16">
            <a:extLst>
              <a:ext uri="{FF2B5EF4-FFF2-40B4-BE49-F238E27FC236}">
                <a16:creationId xmlns="" xmlns:a16="http://schemas.microsoft.com/office/drawing/2014/main" id="{0980445F-EE15-439E-9758-C89F1163E6A2}"/>
              </a:ext>
            </a:extLst>
          </p:cNvPr>
          <p:cNvSpPr txBox="1"/>
          <p:nvPr/>
        </p:nvSpPr>
        <p:spPr>
          <a:xfrm>
            <a:off x="205727" y="177735"/>
            <a:ext cx="4007977" cy="1084912"/>
          </a:xfrm>
          <a:prstGeom prst="rect">
            <a:avLst/>
          </a:prstGeom>
          <a:solidFill>
            <a:srgbClr val="94B7BC"/>
          </a:solidFill>
        </p:spPr>
        <p:txBody>
          <a:bodyPr wrap="square" rtlCol="0">
            <a:spAutoFit/>
          </a:bodyPr>
          <a:lstStyle/>
          <a:p>
            <a:r>
              <a:rPr lang="en-GB" sz="1050" dirty="0">
                <a:latin typeface="Faricy New Rg" panose="020B0503000000020004" pitchFamily="34" charset="0"/>
                <a:cs typeface="Calibri" panose="020F0502020204030204" pitchFamily="34" charset="0"/>
              </a:rPr>
              <a:t>Literature Wales &amp; Cadw created a video </a:t>
            </a:r>
            <a:r>
              <a:rPr lang="en-GB" sz="1050" dirty="0">
                <a:latin typeface="Faricy New Rg" panose="020B0503000000020004" pitchFamily="34" charset="0"/>
              </a:rPr>
              <a:t>about </a:t>
            </a:r>
            <a:r>
              <a:rPr lang="en-GB" sz="1050" b="1" dirty="0">
                <a:latin typeface="Faricy New Rg" panose="020B0503000000020004" pitchFamily="34" charset="0"/>
              </a:rPr>
              <a:t>the Young Residency Partnership Project</a:t>
            </a:r>
            <a:r>
              <a:rPr lang="en-GB" sz="1050" dirty="0">
                <a:latin typeface="Faricy New Rg" panose="020B0503000000020004" pitchFamily="34" charset="0"/>
              </a:rPr>
              <a:t>. The project has been developing since 2015, initially with National Trust and now includes Cadw and Theatr Genedlaethol Cymru:</a:t>
            </a:r>
          </a:p>
          <a:p>
            <a:endParaRPr lang="en-GB" sz="1050" u="sng" dirty="0">
              <a:solidFill>
                <a:schemeClr val="bg1"/>
              </a:solidFill>
              <a:latin typeface="Faricy New Lt" panose="020B0303000000020004" pitchFamily="34" charset="0"/>
            </a:endParaRPr>
          </a:p>
          <a:p>
            <a:r>
              <a:rPr lang="en-GB" sz="1200" u="sng" dirty="0">
                <a:solidFill>
                  <a:schemeClr val="bg1"/>
                </a:solidFill>
                <a:latin typeface="Faricy New Rg" panose="020B0503000000020004" pitchFamily="34" charset="0"/>
                <a:hlinkClick r:id="rId6">
                  <a:extLst>
                    <a:ext uri="{A12FA001-AC4F-418D-AE19-62706E023703}">
                      <ahyp:hlinkClr xmlns="" xmlns:ahyp="http://schemas.microsoft.com/office/drawing/2018/hyperlinkcolor" val="tx"/>
                    </a:ext>
                  </a:extLst>
                </a:hlinkClick>
              </a:rPr>
              <a:t>Click here to watch the video</a:t>
            </a:r>
            <a:endParaRPr lang="en-GB" sz="1200" u="sng" dirty="0">
              <a:solidFill>
                <a:schemeClr val="bg1"/>
              </a:solidFill>
              <a:latin typeface="Faricy New Rg" panose="020B0503000000020004" pitchFamily="34" charset="0"/>
            </a:endParaRPr>
          </a:p>
        </p:txBody>
      </p:sp>
      <p:grpSp>
        <p:nvGrpSpPr>
          <p:cNvPr id="16" name="Group 15">
            <a:extLst>
              <a:ext uri="{FF2B5EF4-FFF2-40B4-BE49-F238E27FC236}">
                <a16:creationId xmlns="" xmlns:a16="http://schemas.microsoft.com/office/drawing/2014/main" id="{30F284CC-5995-4DB3-B32D-572570958137}"/>
              </a:ext>
            </a:extLst>
          </p:cNvPr>
          <p:cNvGrpSpPr/>
          <p:nvPr/>
        </p:nvGrpSpPr>
        <p:grpSpPr>
          <a:xfrm>
            <a:off x="8321027" y="4210050"/>
            <a:ext cx="3687002" cy="2486589"/>
            <a:chOff x="7012957" y="3150129"/>
            <a:chExt cx="4436093" cy="2678267"/>
          </a:xfrm>
        </p:grpSpPr>
        <p:pic>
          <p:nvPicPr>
            <p:cNvPr id="15" name="Picture 14">
              <a:extLst>
                <a:ext uri="{FF2B5EF4-FFF2-40B4-BE49-F238E27FC236}">
                  <a16:creationId xmlns="" xmlns:a16="http://schemas.microsoft.com/office/drawing/2014/main" id="{0DCA16D1-266C-4AEC-8A5D-B1E5C3B6C42D}"/>
                </a:ext>
              </a:extLst>
            </p:cNvPr>
            <p:cNvPicPr>
              <a:picLocks noChangeAspect="1"/>
            </p:cNvPicPr>
            <p:nvPr/>
          </p:nvPicPr>
          <p:blipFill rotWithShape="1">
            <a:blip r:embed="rId7"/>
            <a:srcRect l="15390" t="18473" r="15970" b="8749"/>
            <a:stretch/>
          </p:blipFill>
          <p:spPr>
            <a:xfrm>
              <a:off x="7019108" y="3150129"/>
              <a:ext cx="4429942" cy="2642064"/>
            </a:xfrm>
            <a:prstGeom prst="rect">
              <a:avLst/>
            </a:prstGeom>
          </p:spPr>
        </p:pic>
        <p:sp>
          <p:nvSpPr>
            <p:cNvPr id="19" name="TextBox 18">
              <a:extLst>
                <a:ext uri="{FF2B5EF4-FFF2-40B4-BE49-F238E27FC236}">
                  <a16:creationId xmlns="" xmlns:a16="http://schemas.microsoft.com/office/drawing/2014/main" id="{052E49CE-19AB-4B47-8BF0-5B23E66F0E6C}"/>
                </a:ext>
              </a:extLst>
            </p:cNvPr>
            <p:cNvSpPr txBox="1"/>
            <p:nvPr/>
          </p:nvSpPr>
          <p:spPr>
            <a:xfrm>
              <a:off x="7012957" y="5563195"/>
              <a:ext cx="4337050" cy="265201"/>
            </a:xfrm>
            <a:prstGeom prst="rect">
              <a:avLst/>
            </a:prstGeom>
            <a:solidFill>
              <a:srgbClr val="94B7BC"/>
            </a:solidFill>
          </p:spPr>
          <p:txBody>
            <a:bodyPr wrap="square" rtlCol="0">
              <a:spAutoFit/>
            </a:bodyPr>
            <a:lstStyle/>
            <a:p>
              <a:r>
                <a:rPr lang="en-GB" sz="1000" dirty="0">
                  <a:latin typeface="Faricy New Rg" panose="020B0503000000020004" pitchFamily="34" charset="0"/>
                </a:rPr>
                <a:t>Literature Wales’ </a:t>
              </a:r>
              <a:r>
                <a:rPr lang="en-GB" sz="1000" b="1" dirty="0">
                  <a:latin typeface="Faricy New Rg" panose="020B0503000000020004" pitchFamily="34" charset="0"/>
                </a:rPr>
                <a:t>website is updated </a:t>
              </a:r>
              <a:r>
                <a:rPr lang="en-GB" sz="1000" dirty="0">
                  <a:latin typeface="Faricy New Rg" panose="020B0503000000020004" pitchFamily="34" charset="0"/>
                </a:rPr>
                <a:t>to reflect Strategic Plan</a:t>
              </a:r>
              <a:endParaRPr lang="en-GB" sz="500" dirty="0">
                <a:latin typeface="Faricy New Rg" panose="020B0503000000020004" pitchFamily="34" charset="0"/>
                <a:cs typeface="Calibri" panose="020F0502020204030204" pitchFamily="34" charset="0"/>
              </a:endParaRPr>
            </a:p>
          </p:txBody>
        </p:sp>
      </p:grpSp>
      <p:grpSp>
        <p:nvGrpSpPr>
          <p:cNvPr id="22" name="Group 21">
            <a:extLst>
              <a:ext uri="{FF2B5EF4-FFF2-40B4-BE49-F238E27FC236}">
                <a16:creationId xmlns="" xmlns:a16="http://schemas.microsoft.com/office/drawing/2014/main" id="{74C4C305-E3CF-42F9-A376-00123CC79BF6}"/>
              </a:ext>
            </a:extLst>
          </p:cNvPr>
          <p:cNvGrpSpPr/>
          <p:nvPr/>
        </p:nvGrpSpPr>
        <p:grpSpPr>
          <a:xfrm>
            <a:off x="4202316" y="3921088"/>
            <a:ext cx="3881739" cy="2773598"/>
            <a:chOff x="4326158" y="2940365"/>
            <a:chExt cx="3961374" cy="2915785"/>
          </a:xfrm>
        </p:grpSpPr>
        <p:pic>
          <p:nvPicPr>
            <p:cNvPr id="1026" name="Picture 2" descr="51aa11ab-10f7-4fa5-a30e-c322eaf6b34b@eurprd02">
              <a:extLst>
                <a:ext uri="{FF2B5EF4-FFF2-40B4-BE49-F238E27FC236}">
                  <a16:creationId xmlns="" xmlns:a16="http://schemas.microsoft.com/office/drawing/2014/main" id="{B1F38A7A-5864-4762-B9AA-C159BDA3D75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7781" y="2940365"/>
              <a:ext cx="3949751" cy="291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 xmlns:a16="http://schemas.microsoft.com/office/drawing/2014/main" id="{D5B65CFD-329D-47EF-AA85-6E75B8957125}"/>
                </a:ext>
              </a:extLst>
            </p:cNvPr>
            <p:cNvSpPr txBox="1"/>
            <p:nvPr/>
          </p:nvSpPr>
          <p:spPr>
            <a:xfrm>
              <a:off x="4326158" y="5435529"/>
              <a:ext cx="3961374" cy="420621"/>
            </a:xfrm>
            <a:prstGeom prst="rect">
              <a:avLst/>
            </a:prstGeom>
            <a:solidFill>
              <a:srgbClr val="94B7BC"/>
            </a:solidFill>
          </p:spPr>
          <p:txBody>
            <a:bodyPr wrap="square" rtlCol="0">
              <a:spAutoFit/>
            </a:bodyPr>
            <a:lstStyle/>
            <a:p>
              <a:r>
                <a:rPr lang="en-GB" sz="1000" dirty="0">
                  <a:latin typeface="Faricy New Rg" panose="020B0503000000020004" pitchFamily="34" charset="0"/>
                  <a:cs typeface="Calibri" panose="020F0502020204030204" pitchFamily="34" charset="0"/>
                </a:rPr>
                <a:t>Literature Wales funds Cardiff-based spoken word night ‘</a:t>
              </a:r>
              <a:r>
                <a:rPr lang="en-GB" sz="1000" b="1" dirty="0">
                  <a:latin typeface="Faricy New Rg" panose="020B0503000000020004" pitchFamily="34" charset="0"/>
                  <a:cs typeface="Calibri" panose="020F0502020204030204" pitchFamily="34" charset="0"/>
                </a:rPr>
                <a:t>Where I’m Coming From’ </a:t>
              </a:r>
              <a:r>
                <a:rPr lang="en-GB" sz="1000" dirty="0">
                  <a:latin typeface="Faricy New Rg" panose="020B0503000000020004" pitchFamily="34" charset="0"/>
                  <a:cs typeface="Calibri" panose="020F0502020204030204" pitchFamily="34" charset="0"/>
                </a:rPr>
                <a:t>writers to attend the Hay Festival   </a:t>
              </a:r>
            </a:p>
          </p:txBody>
        </p:sp>
      </p:grpSp>
    </p:spTree>
    <p:extLst>
      <p:ext uri="{BB962C8B-B14F-4D97-AF65-F5344CB8AC3E}">
        <p14:creationId xmlns:p14="http://schemas.microsoft.com/office/powerpoint/2010/main" val="4111441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7DF4418B-F0C3-4EEF-8290-02380E9CC023}"/>
              </a:ext>
            </a:extLst>
          </p:cNvPr>
          <p:cNvGraphicFramePr>
            <a:graphicFrameLocks noGrp="1"/>
          </p:cNvGraphicFramePr>
          <p:nvPr>
            <p:extLst>
              <p:ext uri="{D42A27DB-BD31-4B8C-83A1-F6EECF244321}">
                <p14:modId xmlns:p14="http://schemas.microsoft.com/office/powerpoint/2010/main" val="2642684396"/>
              </p:ext>
            </p:extLst>
          </p:nvPr>
        </p:nvGraphicFramePr>
        <p:xfrm>
          <a:off x="343413" y="1456715"/>
          <a:ext cx="11516078" cy="4230852"/>
        </p:xfrm>
        <a:graphic>
          <a:graphicData uri="http://schemas.openxmlformats.org/drawingml/2006/table">
            <a:tbl>
              <a:tblPr firstRow="1" firstCol="1" bandRow="1"/>
              <a:tblGrid>
                <a:gridCol w="1457678">
                  <a:extLst>
                    <a:ext uri="{9D8B030D-6E8A-4147-A177-3AD203B41FA5}">
                      <a16:colId xmlns="" xmlns:a16="http://schemas.microsoft.com/office/drawing/2014/main" val="2942724612"/>
                    </a:ext>
                  </a:extLst>
                </a:gridCol>
                <a:gridCol w="4498109">
                  <a:extLst>
                    <a:ext uri="{9D8B030D-6E8A-4147-A177-3AD203B41FA5}">
                      <a16:colId xmlns="" xmlns:a16="http://schemas.microsoft.com/office/drawing/2014/main" val="3119972959"/>
                    </a:ext>
                  </a:extLst>
                </a:gridCol>
                <a:gridCol w="3851564">
                  <a:extLst>
                    <a:ext uri="{9D8B030D-6E8A-4147-A177-3AD203B41FA5}">
                      <a16:colId xmlns="" xmlns:a16="http://schemas.microsoft.com/office/drawing/2014/main" val="736020784"/>
                    </a:ext>
                  </a:extLst>
                </a:gridCol>
                <a:gridCol w="1708727">
                  <a:extLst>
                    <a:ext uri="{9D8B030D-6E8A-4147-A177-3AD203B41FA5}">
                      <a16:colId xmlns="" xmlns:a16="http://schemas.microsoft.com/office/drawing/2014/main" val="1776716464"/>
                    </a:ext>
                  </a:extLst>
                </a:gridCol>
              </a:tblGrid>
              <a:tr h="518962">
                <a:tc>
                  <a:txBody>
                    <a:bodyPr/>
                    <a:lstStyle/>
                    <a:p>
                      <a:pPr algn="ctr" fontAlgn="base">
                        <a:spcBef>
                          <a:spcPts val="0"/>
                        </a:spcBef>
                        <a:spcAft>
                          <a:spcPts val="0"/>
                        </a:spcAft>
                      </a:pPr>
                      <a:endParaRPr lang="en-GB" sz="1200" b="0" i="0" u="none" strike="noStrike" dirty="0">
                        <a:effectLst/>
                        <a:latin typeface="Arial" panose="020B0604020202020204" pitchFamily="34" charset="0"/>
                      </a:endParaRPr>
                    </a:p>
                  </a:txBody>
                  <a:tcPr marL="54834" marR="54834" marT="7616"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Target for 31 March 2020</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Current Progress</a:t>
                      </a:r>
                      <a:endParaRPr lang="en-GB" sz="1300" b="1" i="0" u="none" strike="noStrike" dirty="0">
                        <a:effectLst/>
                        <a:latin typeface="Faricy New Rg" panose="020B0503000000020004" pitchFamily="34" charset="0"/>
                      </a:endParaRPr>
                    </a:p>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1 April – 31 July 2019</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Method of data capture</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extLst>
                  <a:ext uri="{0D108BD9-81ED-4DB2-BD59-A6C34878D82A}">
                    <a16:rowId xmlns="" xmlns:a16="http://schemas.microsoft.com/office/drawing/2014/main" val="1984690769"/>
                  </a:ext>
                </a:extLst>
              </a:tr>
              <a:tr h="1240712">
                <a:tc>
                  <a:txBody>
                    <a:bodyPr/>
                    <a:lstStyle/>
                    <a:p>
                      <a:pPr algn="l" fontAlgn="base">
                        <a:spcBef>
                          <a:spcPts val="0"/>
                        </a:spcBef>
                        <a:spcAft>
                          <a:spcPts val="0"/>
                        </a:spcAft>
                      </a:pPr>
                      <a:r>
                        <a:rPr lang="en-GB" sz="14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Organisational Impact</a:t>
                      </a:r>
                      <a:endParaRPr lang="en-GB" sz="1400" b="1" i="0" u="none" strike="noStrike" dirty="0">
                        <a:effectLst/>
                        <a:latin typeface="Faricy New Rg" panose="020B0503000000020004" pitchFamily="34" charset="0"/>
                      </a:endParaRPr>
                    </a:p>
                  </a:txBody>
                  <a:tcPr marL="54834" marR="54834" marT="76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l" fontAlgn="base">
                        <a:spcBef>
                          <a:spcPts val="0"/>
                        </a:spcBef>
                        <a:spcAft>
                          <a:spcPts val="0"/>
                        </a:spcAft>
                      </a:pPr>
                      <a:r>
                        <a:rPr lang="en-GB" sz="1200" b="0" i="0" u="none" strike="noStrike" dirty="0">
                          <a:effectLst/>
                          <a:latin typeface="+mn-lt"/>
                          <a:ea typeface="Times New Roman" panose="02020603050405020304" pitchFamily="18" charset="0"/>
                          <a:cs typeface="Calibri" panose="020F0502020204030204" pitchFamily="34" charset="0"/>
                        </a:rPr>
                        <a:t/>
                      </a:r>
                      <a:br>
                        <a:rPr lang="en-GB" sz="1200" b="0" i="0" u="none" strike="noStrike" dirty="0">
                          <a:effectLst/>
                          <a:latin typeface="+mn-lt"/>
                          <a:ea typeface="Times New Roman" panose="02020603050405020304" pitchFamily="18" charset="0"/>
                          <a:cs typeface="Calibri" panose="020F0502020204030204" pitchFamily="34" charset="0"/>
                        </a:rPr>
                      </a:br>
                      <a:r>
                        <a:rPr lang="en-GB" sz="1200" b="0" i="0" u="none" strike="noStrike" dirty="0">
                          <a:effectLst/>
                          <a:latin typeface="+mn-lt"/>
                          <a:ea typeface="Times New Roman" panose="02020603050405020304" pitchFamily="18" charset="0"/>
                          <a:cs typeface="Calibri" panose="020F0502020204030204" pitchFamily="34" charset="0"/>
                        </a:rPr>
                        <a:t>We will be on our way to </a:t>
                      </a:r>
                      <a:r>
                        <a:rPr lang="en-GB" sz="1200" b="1" i="0" u="none" strike="noStrike" dirty="0">
                          <a:effectLst/>
                          <a:latin typeface="+mn-lt"/>
                          <a:ea typeface="Times New Roman" panose="02020603050405020304" pitchFamily="18" charset="0"/>
                          <a:cs typeface="Calibri" panose="020F0502020204030204" pitchFamily="34" charset="0"/>
                        </a:rPr>
                        <a:t>empowering, improving and brightening </a:t>
                      </a:r>
                      <a:r>
                        <a:rPr lang="en-GB" sz="1200" b="0" i="0" u="none" strike="noStrike" dirty="0">
                          <a:effectLst/>
                          <a:latin typeface="+mn-lt"/>
                          <a:ea typeface="Times New Roman" panose="02020603050405020304" pitchFamily="18" charset="0"/>
                          <a:cs typeface="Calibri" panose="020F0502020204030204" pitchFamily="34" charset="0"/>
                        </a:rPr>
                        <a:t>the lives of our clients, contributing to their greater well-being and that of Wales’ society, economy and culture</a:t>
                      </a:r>
                      <a:br>
                        <a:rPr lang="en-GB" sz="1200" b="0" i="0" u="none" strike="noStrike" dirty="0">
                          <a:effectLst/>
                          <a:latin typeface="+mn-lt"/>
                          <a:ea typeface="Times New Roman" panose="02020603050405020304" pitchFamily="18" charset="0"/>
                          <a:cs typeface="Calibri" panose="020F0502020204030204" pitchFamily="34" charset="0"/>
                        </a:rPr>
                      </a:br>
                      <a:endParaRPr lang="en-GB" sz="1200" b="0" i="0" u="none" strike="noStrike" dirty="0">
                        <a:effectLst/>
                        <a:latin typeface="+mn-lt"/>
                      </a:endParaRPr>
                    </a:p>
                  </a:txBody>
                  <a:tcPr marL="54834" marR="54834" marT="761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base">
                        <a:spcBef>
                          <a:spcPts val="0"/>
                        </a:spcBef>
                        <a:spcAft>
                          <a:spcPts val="0"/>
                        </a:spcAft>
                      </a:pPr>
                      <a:r>
                        <a:rPr lang="en-GB" sz="1200" b="1" i="0" u="none" strike="noStrike" dirty="0">
                          <a:solidFill>
                            <a:schemeClr val="tx1"/>
                          </a:solidFill>
                          <a:effectLst/>
                          <a:latin typeface="+mn-lt"/>
                          <a:ea typeface="Times New Roman" panose="02020603050405020304" pitchFamily="18" charset="0"/>
                          <a:cs typeface="Calibri" panose="020F0502020204030204" pitchFamily="34" charset="0"/>
                        </a:rPr>
                        <a:t/>
                      </a:r>
                      <a:br>
                        <a:rPr lang="en-GB" sz="1200" b="1" i="0" u="none" strike="noStrike" dirty="0">
                          <a:solidFill>
                            <a:schemeClr val="tx1"/>
                          </a:solidFill>
                          <a:effectLst/>
                          <a:latin typeface="+mn-lt"/>
                          <a:ea typeface="Times New Roman" panose="02020603050405020304" pitchFamily="18" charset="0"/>
                          <a:cs typeface="Calibri" panose="020F0502020204030204" pitchFamily="34" charset="0"/>
                        </a:rPr>
                      </a:br>
                      <a:r>
                        <a:rPr lang="en-GB" sz="1200" b="0" i="0" u="none" strike="noStrike" dirty="0">
                          <a:solidFill>
                            <a:srgbClr val="000000"/>
                          </a:solidFill>
                          <a:effectLst/>
                          <a:latin typeface="+mn-lt"/>
                          <a:ea typeface="Times New Roman" panose="02020603050405020304" pitchFamily="18" charset="0"/>
                          <a:cs typeface="Calibri" panose="020F0502020204030204" pitchFamily="34" charset="0"/>
                        </a:rPr>
                        <a:t>The longitudinal survey for the three years has been created and sent to a </a:t>
                      </a:r>
                      <a:r>
                        <a:rPr lang="en-GB" sz="1200" b="1" i="0" u="none" strike="noStrike" dirty="0">
                          <a:solidFill>
                            <a:srgbClr val="000000"/>
                          </a:solidFill>
                          <a:effectLst/>
                          <a:latin typeface="+mn-lt"/>
                          <a:ea typeface="Times New Roman" panose="02020603050405020304" pitchFamily="18" charset="0"/>
                          <a:cs typeface="Calibri" panose="020F0502020204030204" pitchFamily="34" charset="0"/>
                        </a:rPr>
                        <a:t>representative sample of 10 clients</a:t>
                      </a:r>
                      <a:r>
                        <a:rPr lang="en-GB" sz="1200" b="0" i="0" u="none" strike="noStrike" dirty="0">
                          <a:solidFill>
                            <a:srgbClr val="000000"/>
                          </a:solidFill>
                          <a:effectLst/>
                          <a:latin typeface="+mn-lt"/>
                          <a:ea typeface="Times New Roman" panose="02020603050405020304" pitchFamily="18" charset="0"/>
                          <a:cs typeface="Calibri" panose="020F0502020204030204" pitchFamily="34" charset="0"/>
                        </a:rPr>
                        <a:t>, who have been contracted to complete it twice a year.</a:t>
                      </a:r>
                      <a:endParaRPr lang="en-GB" sz="1200" b="0" i="0" u="none" strike="noStrike" dirty="0">
                        <a:effectLst/>
                        <a:latin typeface="+mn-lt"/>
                      </a:endParaRPr>
                    </a:p>
                    <a:p>
                      <a:pPr algn="l" fontAlgn="base">
                        <a:spcBef>
                          <a:spcPts val="0"/>
                        </a:spcBef>
                        <a:spcAft>
                          <a:spcPts val="0"/>
                        </a:spcAft>
                      </a:pPr>
                      <a:r>
                        <a:rPr lang="en-GB" sz="1200" b="0" i="0" u="none" strike="noStrike" dirty="0">
                          <a:effectLst/>
                          <a:latin typeface="+mn-lt"/>
                          <a:ea typeface="Times New Roman" panose="02020603050405020304" pitchFamily="18" charset="0"/>
                          <a:cs typeface="Calibri" panose="020F0502020204030204" pitchFamily="34" charset="0"/>
                        </a:rPr>
                        <a:t> </a:t>
                      </a:r>
                      <a:endParaRPr lang="en-GB" sz="1200" b="0" i="0" u="none" strike="noStrike" dirty="0">
                        <a:effectLst/>
                        <a:latin typeface="+mn-lt"/>
                      </a:endParaRPr>
                    </a:p>
                    <a:p>
                      <a:pPr algn="l" fontAlgn="base">
                        <a:spcBef>
                          <a:spcPts val="0"/>
                        </a:spcBef>
                        <a:spcAft>
                          <a:spcPts val="0"/>
                        </a:spcAft>
                      </a:pPr>
                      <a:r>
                        <a:rPr lang="en-GB" sz="1200" b="0" i="0" u="none" strike="noStrike" dirty="0">
                          <a:solidFill>
                            <a:srgbClr val="000000"/>
                          </a:solidFill>
                          <a:effectLst/>
                          <a:latin typeface="+mn-lt"/>
                          <a:ea typeface="Times New Roman" panose="02020603050405020304" pitchFamily="18" charset="0"/>
                          <a:cs typeface="Calibri" panose="020F0502020204030204" pitchFamily="34" charset="0"/>
                        </a:rPr>
                        <a:t>Baseline outcomes will be available for Report #2.  </a:t>
                      </a:r>
                      <a:endParaRPr lang="en-GB" sz="1200" b="0" i="0" u="none" strike="noStrike" dirty="0">
                        <a:effectLst/>
                        <a:latin typeface="+mn-lt"/>
                      </a:endParaRPr>
                    </a:p>
                    <a:p>
                      <a:pPr algn="l" fontAlgn="base">
                        <a:spcBef>
                          <a:spcPts val="0"/>
                        </a:spcBef>
                        <a:spcAft>
                          <a:spcPts val="0"/>
                        </a:spcAft>
                      </a:pPr>
                      <a:r>
                        <a:rPr lang="en-GB" sz="1200" b="0" i="0" u="none" strike="noStrike" dirty="0">
                          <a:effectLst/>
                          <a:latin typeface="+mn-lt"/>
                          <a:ea typeface="Times New Roman" panose="02020603050405020304" pitchFamily="18" charset="0"/>
                          <a:cs typeface="Calibri" panose="020F0502020204030204" pitchFamily="34" charset="0"/>
                        </a:rPr>
                        <a:t> </a:t>
                      </a:r>
                      <a:endParaRPr lang="en-GB" sz="1200" b="0" i="0" u="none" strike="noStrike" dirty="0">
                        <a:effectLst/>
                        <a:latin typeface="+mn-lt"/>
                      </a:endParaRPr>
                    </a:p>
                    <a:p>
                      <a:pPr algn="l" fontAlgn="base">
                        <a:spcBef>
                          <a:spcPts val="0"/>
                        </a:spcBef>
                        <a:spcAft>
                          <a:spcPts val="0"/>
                        </a:spcAft>
                      </a:pPr>
                      <a:r>
                        <a:rPr lang="en-GB" sz="1200" b="0" i="0" u="none" strike="noStrike" dirty="0">
                          <a:effectLst/>
                          <a:latin typeface="+mn-lt"/>
                          <a:ea typeface="Times New Roman" panose="02020603050405020304" pitchFamily="18" charset="0"/>
                          <a:cs typeface="Calibri" panose="020F0502020204030204" pitchFamily="34" charset="0"/>
                        </a:rPr>
                        <a:t> </a:t>
                      </a:r>
                      <a:endParaRPr lang="en-GB" sz="1200" b="0" i="0" u="none" strike="noStrike" dirty="0">
                        <a:effectLst/>
                        <a:latin typeface="+mn-lt"/>
                      </a:endParaRPr>
                    </a:p>
                    <a:p>
                      <a:pPr algn="l" fontAlgn="base">
                        <a:spcBef>
                          <a:spcPts val="0"/>
                        </a:spcBef>
                        <a:spcAft>
                          <a:spcPts val="0"/>
                        </a:spcAft>
                      </a:pPr>
                      <a:r>
                        <a:rPr lang="en-GB" sz="1200" b="0" i="0" u="none" strike="noStrike" dirty="0">
                          <a:effectLst/>
                          <a:latin typeface="+mn-lt"/>
                          <a:ea typeface="Times New Roman" panose="02020603050405020304" pitchFamily="18" charset="0"/>
                          <a:cs typeface="Calibri" panose="020F0502020204030204" pitchFamily="34" charset="0"/>
                        </a:rPr>
                        <a:t> </a:t>
                      </a:r>
                      <a:endParaRPr lang="en-GB" sz="1200" b="0" i="0" u="none" strike="noStrike" dirty="0">
                        <a:effectLst/>
                        <a:latin typeface="+mn-lt"/>
                      </a:endParaRPr>
                    </a:p>
                    <a:p>
                      <a:pPr algn="l" fontAlgn="base">
                        <a:spcBef>
                          <a:spcPts val="0"/>
                        </a:spcBef>
                        <a:spcAft>
                          <a:spcPts val="0"/>
                        </a:spcAft>
                      </a:pPr>
                      <a:r>
                        <a:rPr lang="en-GB" sz="1200" b="0" i="0" u="none" strike="noStrike" dirty="0">
                          <a:effectLst/>
                          <a:latin typeface="+mn-lt"/>
                          <a:ea typeface="Times New Roman" panose="02020603050405020304" pitchFamily="18" charset="0"/>
                          <a:cs typeface="Calibri" panose="020F0502020204030204" pitchFamily="34" charset="0"/>
                        </a:rPr>
                        <a:t> </a:t>
                      </a:r>
                      <a:endParaRPr lang="en-GB" sz="1200" b="0" i="0" u="none" strike="noStrike" dirty="0">
                        <a:effectLst/>
                        <a:latin typeface="+mn-lt"/>
                      </a:endParaRPr>
                    </a:p>
                    <a:p>
                      <a:pPr algn="l" fontAlgn="base">
                        <a:spcBef>
                          <a:spcPts val="0"/>
                        </a:spcBef>
                        <a:spcAft>
                          <a:spcPts val="0"/>
                        </a:spcAft>
                      </a:pPr>
                      <a:r>
                        <a:rPr lang="en-GB" sz="1200" b="0" i="0" u="none" strike="noStrike" dirty="0">
                          <a:effectLst/>
                          <a:latin typeface="+mn-lt"/>
                          <a:ea typeface="Times New Roman" panose="02020603050405020304" pitchFamily="18" charset="0"/>
                          <a:cs typeface="Calibri" panose="020F0502020204030204" pitchFamily="34" charset="0"/>
                        </a:rPr>
                        <a:t> </a:t>
                      </a:r>
                      <a:endParaRPr lang="en-GB" sz="1200" b="0" i="0" u="none" strike="noStrike" dirty="0">
                        <a:effectLst/>
                        <a:latin typeface="+mn-lt"/>
                      </a:endParaRPr>
                    </a:p>
                    <a:p>
                      <a:pPr algn="l" fontAlgn="base">
                        <a:spcBef>
                          <a:spcPts val="0"/>
                        </a:spcBef>
                        <a:spcAft>
                          <a:spcPts val="0"/>
                        </a:spcAft>
                      </a:pPr>
                      <a:r>
                        <a:rPr lang="en-GB" sz="1200" b="0" i="0" u="none" strike="noStrike" dirty="0">
                          <a:effectLst/>
                          <a:latin typeface="+mn-lt"/>
                          <a:ea typeface="Times New Roman" panose="02020603050405020304" pitchFamily="18" charset="0"/>
                          <a:cs typeface="Calibri" panose="020F0502020204030204" pitchFamily="34" charset="0"/>
                        </a:rPr>
                        <a:t> </a:t>
                      </a:r>
                      <a:endParaRPr lang="en-GB" sz="1200" b="0" i="0" u="none" strike="noStrike" dirty="0">
                        <a:effectLst/>
                        <a:latin typeface="+mn-lt"/>
                      </a:endParaRPr>
                    </a:p>
                  </a:txBody>
                  <a:tcPr marL="73111" marR="73111" marT="36556" marB="3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fontAlgn="base">
                        <a:spcBef>
                          <a:spcPts val="0"/>
                        </a:spcBef>
                        <a:spcAft>
                          <a:spcPts val="0"/>
                        </a:spcAft>
                      </a:pPr>
                      <a:r>
                        <a:rPr lang="en-GB" sz="1200" b="0" i="0" u="none" strike="noStrike" dirty="0">
                          <a:solidFill>
                            <a:srgbClr val="000000"/>
                          </a:solidFill>
                          <a:effectLst/>
                          <a:latin typeface="+mn-lt"/>
                          <a:ea typeface="Times New Roman" panose="02020603050405020304" pitchFamily="18" charset="0"/>
                          <a:cs typeface="Calibri" panose="020F0502020204030204" pitchFamily="34" charset="0"/>
                        </a:rPr>
                        <a:t/>
                      </a:r>
                      <a:br>
                        <a:rPr lang="en-GB" sz="1200" b="0" i="0" u="none" strike="noStrike" dirty="0">
                          <a:solidFill>
                            <a:srgbClr val="000000"/>
                          </a:solidFill>
                          <a:effectLst/>
                          <a:latin typeface="+mn-lt"/>
                          <a:ea typeface="Times New Roman" panose="02020603050405020304" pitchFamily="18" charset="0"/>
                          <a:cs typeface="Calibri" panose="020F0502020204030204" pitchFamily="34" charset="0"/>
                        </a:rPr>
                      </a:br>
                      <a:r>
                        <a:rPr lang="en-GB" sz="1100" b="0" i="0" u="none" strike="noStrike" dirty="0">
                          <a:solidFill>
                            <a:srgbClr val="000000"/>
                          </a:solidFill>
                          <a:effectLst/>
                          <a:latin typeface="+mn-lt"/>
                          <a:ea typeface="Times New Roman" panose="02020603050405020304" pitchFamily="18" charset="0"/>
                          <a:cs typeface="Calibri" panose="020F0502020204030204" pitchFamily="34" charset="0"/>
                        </a:rPr>
                        <a:t>2019-22 Longitudinal Survey  </a:t>
                      </a:r>
                      <a:endParaRPr lang="en-GB" sz="1100" b="0" i="0" u="none" strike="noStrike" dirty="0">
                        <a:effectLst/>
                        <a:latin typeface="+mn-lt"/>
                      </a:endParaRPr>
                    </a:p>
                    <a:p>
                      <a:pPr algn="l" fontAlgn="base">
                        <a:spcBef>
                          <a:spcPts val="0"/>
                        </a:spcBef>
                        <a:spcAft>
                          <a:spcPts val="0"/>
                        </a:spcAft>
                      </a:pPr>
                      <a:r>
                        <a:rPr lang="en-GB" sz="1200" b="1" i="0" u="none" strike="noStrike" dirty="0">
                          <a:effectLst/>
                          <a:latin typeface="+mn-lt"/>
                          <a:ea typeface="Times New Roman" panose="02020603050405020304" pitchFamily="18" charset="0"/>
                          <a:cs typeface="Calibri" panose="020F0502020204030204" pitchFamily="34" charset="0"/>
                        </a:rPr>
                        <a:t> </a:t>
                      </a:r>
                      <a:endParaRPr lang="en-GB" sz="1200" b="0" i="0" u="none" strike="noStrike" dirty="0">
                        <a:effectLst/>
                        <a:latin typeface="+mn-lt"/>
                      </a:endParaRPr>
                    </a:p>
                  </a:txBody>
                  <a:tcPr marL="54834" marR="54834" marT="76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780848211"/>
                  </a:ext>
                </a:extLst>
              </a:tr>
              <a:tr h="2471178">
                <a:tc>
                  <a:txBody>
                    <a:bodyPr/>
                    <a:lstStyle/>
                    <a:p>
                      <a:pPr marR="73152" algn="l" fontAlgn="base">
                        <a:spcBef>
                          <a:spcPts val="0"/>
                        </a:spcBef>
                        <a:spcAft>
                          <a:spcPts val="0"/>
                        </a:spcAft>
                      </a:pPr>
                      <a:r>
                        <a:rPr lang="en-GB" sz="14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Organisational Outcomes</a:t>
                      </a:r>
                      <a:endParaRPr lang="en-GB" sz="14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4B7BC"/>
                    </a:solidFill>
                  </a:tcPr>
                </a:tc>
                <a:tc>
                  <a:txBody>
                    <a:bodyPr/>
                    <a:lstStyle/>
                    <a:p>
                      <a:pPr algn="l" fontAlgn="base">
                        <a:spcBef>
                          <a:spcPts val="0"/>
                        </a:spcBef>
                        <a:spcAft>
                          <a:spcPts val="0"/>
                        </a:spcAft>
                      </a:pPr>
                      <a:r>
                        <a:rPr lang="en-GB" sz="1200" b="0" i="0" u="none" strike="noStrike" dirty="0">
                          <a:effectLst/>
                          <a:latin typeface="+mn-lt"/>
                          <a:ea typeface="Times New Roman" panose="02020603050405020304" pitchFamily="18" charset="0"/>
                          <a:cs typeface="Calibri" panose="020F0502020204030204" pitchFamily="34" charset="0"/>
                        </a:rPr>
                        <a:t/>
                      </a:r>
                      <a:br>
                        <a:rPr lang="en-GB" sz="1200" b="0" i="0" u="none" strike="noStrike" dirty="0">
                          <a:effectLst/>
                          <a:latin typeface="+mn-lt"/>
                          <a:ea typeface="Times New Roman" panose="02020603050405020304" pitchFamily="18" charset="0"/>
                          <a:cs typeface="Calibri" panose="020F0502020204030204" pitchFamily="34" charset="0"/>
                        </a:rPr>
                      </a:br>
                      <a:r>
                        <a:rPr lang="en-GB" sz="1200" b="0" i="0" u="none" strike="noStrike" dirty="0">
                          <a:effectLst/>
                          <a:latin typeface="+mn-lt"/>
                          <a:ea typeface="Times New Roman" panose="02020603050405020304" pitchFamily="18" charset="0"/>
                          <a:cs typeface="Calibri" panose="020F0502020204030204" pitchFamily="34" charset="0"/>
                        </a:rPr>
                        <a:t>Our clients will be on their way to having:</a:t>
                      </a:r>
                    </a:p>
                    <a:p>
                      <a:pPr algn="l" fontAlgn="base">
                        <a:spcBef>
                          <a:spcPts val="0"/>
                        </a:spcBef>
                        <a:spcAft>
                          <a:spcPts val="0"/>
                        </a:spcAft>
                      </a:pPr>
                      <a:endParaRPr lang="en-GB" sz="1200" b="0" i="0" u="none" strike="noStrike" dirty="0">
                        <a:effectLst/>
                        <a:latin typeface="+mn-lt"/>
                      </a:endParaRPr>
                    </a:p>
                    <a:p>
                      <a:pPr marL="347472" indent="-347472" algn="l" fontAlgn="base">
                        <a:spcBef>
                          <a:spcPts val="0"/>
                        </a:spcBef>
                        <a:spcAft>
                          <a:spcPts val="0"/>
                        </a:spcAft>
                        <a:buFont typeface="Wingdings" panose="05000000000000000000" pitchFamily="2" charset="2"/>
                        <a:buChar char="§"/>
                      </a:pPr>
                      <a:r>
                        <a:rPr lang="en-GB" sz="1200" b="1" i="0" u="none" strike="noStrike" dirty="0">
                          <a:effectLst/>
                          <a:latin typeface="+mn-lt"/>
                          <a:ea typeface="Times New Roman" panose="02020603050405020304" pitchFamily="18" charset="0"/>
                          <a:cs typeface="Calibri" panose="020F0502020204030204" pitchFamily="34" charset="0"/>
                        </a:rPr>
                        <a:t>Improved</a:t>
                      </a:r>
                      <a:r>
                        <a:rPr lang="en-GB" sz="1200" b="0" i="0" u="none" strike="noStrike" dirty="0">
                          <a:effectLst/>
                          <a:latin typeface="+mn-lt"/>
                          <a:ea typeface="Times New Roman" panose="02020603050405020304" pitchFamily="18" charset="0"/>
                          <a:cs typeface="Calibri" panose="020F0502020204030204" pitchFamily="34" charset="0"/>
                        </a:rPr>
                        <a:t> spoken and written skills </a:t>
                      </a:r>
                      <a:endParaRPr lang="en-GB" sz="1200" b="0" i="0" u="none" strike="noStrike" dirty="0">
                        <a:effectLst/>
                        <a:latin typeface="+mn-lt"/>
                      </a:endParaRPr>
                    </a:p>
                    <a:p>
                      <a:pPr marL="347472" indent="-347472" algn="l" fontAlgn="base">
                        <a:spcBef>
                          <a:spcPts val="0"/>
                        </a:spcBef>
                        <a:spcAft>
                          <a:spcPts val="0"/>
                        </a:spcAft>
                        <a:buFont typeface="Wingdings" panose="05000000000000000000" pitchFamily="2" charset="2"/>
                        <a:buChar char="§"/>
                      </a:pPr>
                      <a:r>
                        <a:rPr lang="en-GB" sz="1200" b="1" i="0" u="none" strike="noStrike" dirty="0">
                          <a:effectLst/>
                          <a:latin typeface="+mn-lt"/>
                          <a:ea typeface="Times New Roman" panose="02020603050405020304" pitchFamily="18" charset="0"/>
                          <a:cs typeface="Calibri" panose="020F0502020204030204" pitchFamily="34" charset="0"/>
                        </a:rPr>
                        <a:t>Increased</a:t>
                      </a:r>
                      <a:r>
                        <a:rPr lang="en-GB" sz="1200" b="0" i="0" u="none" strike="noStrike" dirty="0">
                          <a:effectLst/>
                          <a:latin typeface="+mn-lt"/>
                          <a:ea typeface="Times New Roman" panose="02020603050405020304" pitchFamily="18" charset="0"/>
                          <a:cs typeface="Calibri" panose="020F0502020204030204" pitchFamily="34" charset="0"/>
                        </a:rPr>
                        <a:t> self-confidence </a:t>
                      </a:r>
                      <a:endParaRPr lang="en-GB" sz="1200" b="0" i="0" u="none" strike="noStrike" dirty="0">
                        <a:effectLst/>
                        <a:latin typeface="+mn-lt"/>
                      </a:endParaRPr>
                    </a:p>
                    <a:p>
                      <a:pPr marL="347472" indent="-347472" algn="l" fontAlgn="base">
                        <a:spcBef>
                          <a:spcPts val="0"/>
                        </a:spcBef>
                        <a:spcAft>
                          <a:spcPts val="0"/>
                        </a:spcAft>
                        <a:buFont typeface="Wingdings" panose="05000000000000000000" pitchFamily="2" charset="2"/>
                        <a:buChar char="§"/>
                      </a:pPr>
                      <a:r>
                        <a:rPr lang="en-GB" sz="1200" b="1" i="0" u="none" strike="noStrike" dirty="0">
                          <a:effectLst/>
                          <a:latin typeface="+mn-lt"/>
                          <a:ea typeface="Times New Roman" panose="02020603050405020304" pitchFamily="18" charset="0"/>
                          <a:cs typeface="Calibri" panose="020F0502020204030204" pitchFamily="34" charset="0"/>
                        </a:rPr>
                        <a:t>Increased</a:t>
                      </a:r>
                      <a:r>
                        <a:rPr lang="en-GB" sz="1200" b="0" i="0" u="none" strike="noStrike" dirty="0">
                          <a:effectLst/>
                          <a:latin typeface="+mn-lt"/>
                          <a:ea typeface="Times New Roman" panose="02020603050405020304" pitchFamily="18" charset="0"/>
                          <a:cs typeface="Calibri" panose="020F0502020204030204" pitchFamily="34" charset="0"/>
                        </a:rPr>
                        <a:t> employability</a:t>
                      </a:r>
                      <a:endParaRPr lang="en-GB" sz="1200" b="0" i="0" u="none" strike="noStrike" dirty="0">
                        <a:effectLst/>
                        <a:latin typeface="+mn-lt"/>
                      </a:endParaRPr>
                    </a:p>
                    <a:p>
                      <a:pPr marL="347472" indent="-347472" algn="l" fontAlgn="base">
                        <a:spcBef>
                          <a:spcPts val="0"/>
                        </a:spcBef>
                        <a:spcAft>
                          <a:spcPts val="0"/>
                        </a:spcAft>
                        <a:buFont typeface="Wingdings" panose="05000000000000000000" pitchFamily="2" charset="2"/>
                        <a:buChar char="§"/>
                      </a:pPr>
                      <a:r>
                        <a:rPr lang="en-GB" sz="1200" b="1" i="0" u="none" strike="noStrike" dirty="0">
                          <a:effectLst/>
                          <a:latin typeface="+mn-lt"/>
                          <a:ea typeface="Times New Roman" panose="02020603050405020304" pitchFamily="18" charset="0"/>
                          <a:cs typeface="Calibri" panose="020F0502020204030204" pitchFamily="34" charset="0"/>
                        </a:rPr>
                        <a:t>A decreased </a:t>
                      </a:r>
                      <a:r>
                        <a:rPr lang="en-GB" sz="1200" b="0" i="0" u="none" strike="noStrike" dirty="0">
                          <a:effectLst/>
                          <a:latin typeface="+mn-lt"/>
                          <a:ea typeface="Times New Roman" panose="02020603050405020304" pitchFamily="18" charset="0"/>
                          <a:cs typeface="Calibri" panose="020F0502020204030204" pitchFamily="34" charset="0"/>
                        </a:rPr>
                        <a:t>sense of isolation</a:t>
                      </a:r>
                      <a:endParaRPr lang="en-GB" sz="1200" b="0" i="0" u="none" strike="noStrike" dirty="0">
                        <a:effectLst/>
                        <a:latin typeface="+mn-lt"/>
                      </a:endParaRPr>
                    </a:p>
                    <a:p>
                      <a:pPr marL="347472" indent="-347472" algn="l" fontAlgn="base">
                        <a:spcBef>
                          <a:spcPts val="0"/>
                        </a:spcBef>
                        <a:spcAft>
                          <a:spcPts val="0"/>
                        </a:spcAft>
                        <a:buFont typeface="Wingdings" panose="05000000000000000000" pitchFamily="2" charset="2"/>
                        <a:buChar char="§"/>
                      </a:pPr>
                      <a:r>
                        <a:rPr lang="en-GB" sz="1200" b="1" i="0" u="none" strike="noStrike" dirty="0">
                          <a:effectLst/>
                          <a:latin typeface="+mn-lt"/>
                          <a:ea typeface="Times New Roman" panose="02020603050405020304" pitchFamily="18" charset="0"/>
                          <a:cs typeface="Calibri" panose="020F0502020204030204" pitchFamily="34" charset="0"/>
                        </a:rPr>
                        <a:t>A decreased </a:t>
                      </a:r>
                      <a:r>
                        <a:rPr lang="en-GB" sz="1200" b="0" i="0" u="none" strike="noStrike" dirty="0">
                          <a:effectLst/>
                          <a:latin typeface="+mn-lt"/>
                          <a:ea typeface="Times New Roman" panose="02020603050405020304" pitchFamily="18" charset="0"/>
                          <a:cs typeface="Calibri" panose="020F0502020204030204" pitchFamily="34" charset="0"/>
                        </a:rPr>
                        <a:t>risk of, and increased resilience to, mental illness</a:t>
                      </a:r>
                      <a:endParaRPr lang="en-GB" sz="1200" b="0" i="0" u="none" strike="noStrike" dirty="0">
                        <a:effectLst/>
                        <a:latin typeface="+mn-lt"/>
                      </a:endParaRPr>
                    </a:p>
                    <a:p>
                      <a:pPr marL="347472" indent="-347472" algn="l" fontAlgn="base">
                        <a:spcBef>
                          <a:spcPts val="0"/>
                        </a:spcBef>
                        <a:spcAft>
                          <a:spcPts val="0"/>
                        </a:spcAft>
                        <a:buFont typeface="Wingdings" panose="05000000000000000000" pitchFamily="2" charset="2"/>
                        <a:buChar char="§"/>
                      </a:pPr>
                      <a:r>
                        <a:rPr lang="en-GB" sz="1200" b="1" i="0" u="none" strike="noStrike" dirty="0">
                          <a:effectLst/>
                          <a:latin typeface="+mn-lt"/>
                          <a:ea typeface="Times New Roman" panose="02020603050405020304" pitchFamily="18" charset="0"/>
                          <a:cs typeface="Calibri" panose="020F0502020204030204" pitchFamily="34" charset="0"/>
                        </a:rPr>
                        <a:t>Exposure</a:t>
                      </a:r>
                      <a:r>
                        <a:rPr lang="en-GB" sz="1200" b="0" i="0" u="none" strike="noStrike" dirty="0">
                          <a:effectLst/>
                          <a:latin typeface="+mn-lt"/>
                          <a:ea typeface="Times New Roman" panose="02020603050405020304" pitchFamily="18" charset="0"/>
                          <a:cs typeface="Calibri" panose="020F0502020204030204" pitchFamily="34" charset="0"/>
                        </a:rPr>
                        <a:t> to new worlds, philosophies, cultures</a:t>
                      </a:r>
                      <a:endParaRPr lang="en-GB" sz="1200" b="0" i="0" u="none" strike="noStrike" dirty="0">
                        <a:effectLst/>
                        <a:latin typeface="+mn-lt"/>
                      </a:endParaRPr>
                    </a:p>
                    <a:p>
                      <a:pPr marL="347472" indent="-347472" algn="l" fontAlgn="base">
                        <a:spcBef>
                          <a:spcPts val="0"/>
                        </a:spcBef>
                        <a:spcAft>
                          <a:spcPts val="0"/>
                        </a:spcAft>
                        <a:buFont typeface="Wingdings" panose="05000000000000000000" pitchFamily="2" charset="2"/>
                        <a:buChar char="§"/>
                      </a:pPr>
                      <a:r>
                        <a:rPr lang="en-GB" sz="1200" b="1" i="0" u="none" strike="noStrike" dirty="0">
                          <a:effectLst/>
                          <a:latin typeface="+mn-lt"/>
                          <a:ea typeface="Times New Roman" panose="02020603050405020304" pitchFamily="18" charset="0"/>
                          <a:cs typeface="Calibri" panose="020F0502020204030204" pitchFamily="34" charset="0"/>
                        </a:rPr>
                        <a:t>Increased </a:t>
                      </a:r>
                      <a:r>
                        <a:rPr lang="en-GB" sz="1200" b="0" i="0" u="none" strike="noStrike" dirty="0">
                          <a:effectLst/>
                          <a:latin typeface="+mn-lt"/>
                          <a:ea typeface="Times New Roman" panose="02020603050405020304" pitchFamily="18" charset="0"/>
                          <a:cs typeface="Calibri" panose="020F0502020204030204" pitchFamily="34" charset="0"/>
                        </a:rPr>
                        <a:t>ability to empathise</a:t>
                      </a:r>
                      <a:endParaRPr lang="en-GB" sz="1200" b="0" i="0" u="none" strike="noStrike" dirty="0">
                        <a:effectLst/>
                        <a:latin typeface="+mn-lt"/>
                      </a:endParaRPr>
                    </a:p>
                    <a:p>
                      <a:pPr marL="347472" indent="-347472" algn="l" fontAlgn="base">
                        <a:spcBef>
                          <a:spcPts val="0"/>
                        </a:spcBef>
                        <a:spcAft>
                          <a:spcPts val="0"/>
                        </a:spcAft>
                        <a:buFont typeface="Wingdings" panose="05000000000000000000" pitchFamily="2" charset="2"/>
                        <a:buChar char="§"/>
                      </a:pPr>
                      <a:r>
                        <a:rPr lang="en-GB" sz="1200" b="1" i="0" u="none" strike="noStrike" dirty="0">
                          <a:effectLst/>
                          <a:latin typeface="+mn-lt"/>
                          <a:ea typeface="Times New Roman" panose="02020603050405020304" pitchFamily="18" charset="0"/>
                          <a:cs typeface="Calibri" panose="020F0502020204030204" pitchFamily="34" charset="0"/>
                        </a:rPr>
                        <a:t>Increased </a:t>
                      </a:r>
                      <a:r>
                        <a:rPr lang="en-GB" sz="1200" b="0" i="0" u="none" strike="noStrike" dirty="0">
                          <a:effectLst/>
                          <a:latin typeface="+mn-lt"/>
                          <a:ea typeface="Times New Roman" panose="02020603050405020304" pitchFamily="18" charset="0"/>
                          <a:cs typeface="Calibri" panose="020F0502020204030204" pitchFamily="34" charset="0"/>
                        </a:rPr>
                        <a:t>multilingual skills</a:t>
                      </a:r>
                      <a:endParaRPr lang="en-GB" sz="1200" b="0" i="0" u="none" strike="noStrike" dirty="0">
                        <a:effectLst/>
                        <a:latin typeface="+mn-lt"/>
                      </a:endParaRPr>
                    </a:p>
                  </a:txBody>
                  <a:tcPr marL="54834" marR="54834" marT="76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pPr algn="l" fontAlgn="base">
                        <a:spcBef>
                          <a:spcPts val="0"/>
                        </a:spcBef>
                        <a:spcAft>
                          <a:spcPts val="0"/>
                        </a:spcAft>
                      </a:pPr>
                      <a:endParaRPr lang="en-GB" sz="1200" b="0" i="0" u="none" strike="noStrike" dirty="0">
                        <a:effectLst/>
                        <a:latin typeface="Arial" panose="020B0604020202020204" pitchFamily="34" charset="0"/>
                      </a:endParaRPr>
                    </a:p>
                  </a:txBody>
                  <a:tcPr marL="54834" marR="54834" marT="76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80380775"/>
                  </a:ext>
                </a:extLst>
              </a:tr>
            </a:tbl>
          </a:graphicData>
        </a:graphic>
      </p:graphicFrame>
      <p:pic>
        <p:nvPicPr>
          <p:cNvPr id="5" name="Picture 4">
            <a:extLst>
              <a:ext uri="{FF2B5EF4-FFF2-40B4-BE49-F238E27FC236}">
                <a16:creationId xmlns="" xmlns:a16="http://schemas.microsoft.com/office/drawing/2014/main" id="{AAAF9C56-EBD9-42CA-BF7B-A8B8AC806C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137" y="164856"/>
            <a:ext cx="1233018" cy="317230"/>
          </a:xfrm>
          <a:prstGeom prst="rect">
            <a:avLst/>
          </a:prstGeom>
        </p:spPr>
      </p:pic>
      <p:sp>
        <p:nvSpPr>
          <p:cNvPr id="2" name="Slide Number Placeholder 1">
            <a:extLst>
              <a:ext uri="{FF2B5EF4-FFF2-40B4-BE49-F238E27FC236}">
                <a16:creationId xmlns="" xmlns:a16="http://schemas.microsoft.com/office/drawing/2014/main" id="{AC5A6840-BBED-4160-86E4-4E17B83B19DB}"/>
              </a:ext>
            </a:extLst>
          </p:cNvPr>
          <p:cNvSpPr>
            <a:spLocks noGrp="1"/>
          </p:cNvSpPr>
          <p:nvPr>
            <p:ph type="sldNum" sz="quarter" idx="12"/>
          </p:nvPr>
        </p:nvSpPr>
        <p:spPr/>
        <p:txBody>
          <a:bodyPr/>
          <a:lstStyle/>
          <a:p>
            <a:fld id="{E57F4297-ED00-4231-833B-F4A3A949EC3B}" type="slidenum">
              <a:rPr lang="en-GB" smtClean="0"/>
              <a:t>5</a:t>
            </a:fld>
            <a:endParaRPr lang="en-GB"/>
          </a:p>
        </p:txBody>
      </p:sp>
      <p:sp>
        <p:nvSpPr>
          <p:cNvPr id="8" name="Title 1">
            <a:extLst>
              <a:ext uri="{FF2B5EF4-FFF2-40B4-BE49-F238E27FC236}">
                <a16:creationId xmlns="" xmlns:a16="http://schemas.microsoft.com/office/drawing/2014/main" id="{C3677E10-8304-4870-9F16-762F0CC95F24}"/>
              </a:ext>
            </a:extLst>
          </p:cNvPr>
          <p:cNvSpPr txBox="1">
            <a:spLocks/>
          </p:cNvSpPr>
          <p:nvPr/>
        </p:nvSpPr>
        <p:spPr>
          <a:xfrm>
            <a:off x="246137" y="901359"/>
            <a:ext cx="4497734" cy="538148"/>
          </a:xfrm>
          <a:prstGeom prst="rect">
            <a:avLst/>
          </a:prstGeom>
        </p:spPr>
        <p:txBody>
          <a:bodyPr vert="horz" lIns="65314" tIns="32657" rIns="65314" bIns="32657" rtlCol="0" anchor="ctr">
            <a:normAutofit fontScale="92500" lnSpcReduction="10000"/>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fontAlgn="base"/>
            <a:r>
              <a:rPr lang="en-GB" sz="2000" b="1" dirty="0">
                <a:solidFill>
                  <a:srgbClr val="94B7BC"/>
                </a:solidFill>
                <a:latin typeface="Faricy New Rg" panose="020B0503000000020004" pitchFamily="34" charset="0"/>
                <a:ea typeface="Times New Roman" panose="02020603050405020304" pitchFamily="18" charset="0"/>
                <a:cs typeface="Calibri" panose="020F0502020204030204" pitchFamily="34" charset="0"/>
              </a:rPr>
              <a:t>Organisational Impact &amp; Outcomes</a:t>
            </a:r>
          </a:p>
          <a:p>
            <a:pPr fontAlgn="base"/>
            <a:r>
              <a:rPr lang="en-GB" sz="2000" b="1" dirty="0">
                <a:latin typeface="Faricy New Rg" panose="020B0503000000020004" pitchFamily="34" charset="0"/>
              </a:rPr>
              <a:t> </a:t>
            </a:r>
          </a:p>
        </p:txBody>
      </p:sp>
    </p:spTree>
    <p:extLst>
      <p:ext uri="{BB962C8B-B14F-4D97-AF65-F5344CB8AC3E}">
        <p14:creationId xmlns:p14="http://schemas.microsoft.com/office/powerpoint/2010/main" val="201347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99209AD0-F566-45FC-8CE9-40B05C599CB4}"/>
              </a:ext>
            </a:extLst>
          </p:cNvPr>
          <p:cNvSpPr txBox="1">
            <a:spLocks/>
          </p:cNvSpPr>
          <p:nvPr/>
        </p:nvSpPr>
        <p:spPr>
          <a:xfrm>
            <a:off x="267213" y="918567"/>
            <a:ext cx="11086587" cy="1166884"/>
          </a:xfrm>
          <a:prstGeom prst="rect">
            <a:avLst/>
          </a:prstGeom>
        </p:spPr>
        <p:txBody>
          <a:bodyPr vert="horz" lIns="65314" tIns="32657" rIns="65314" bIns="32657" rtlCol="0" anchor="ctr">
            <a:normAutofit fontScale="85000" lnSpcReduction="20000"/>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fontAlgn="base"/>
            <a:r>
              <a:rPr lang="en-GB" sz="2400" b="1" dirty="0">
                <a:solidFill>
                  <a:srgbClr val="94B7BC"/>
                </a:solidFill>
                <a:latin typeface="Faricy New Rg" panose="020B0503000000020004" pitchFamily="34" charset="0"/>
                <a:ea typeface="Times New Roman" panose="02020603050405020304" pitchFamily="18" charset="0"/>
                <a:cs typeface="Calibri" panose="020F0502020204030204" pitchFamily="34" charset="0"/>
              </a:rPr>
              <a:t>Organisational Outputs</a:t>
            </a:r>
          </a:p>
          <a:p>
            <a:pPr fontAlgn="base"/>
            <a:r>
              <a:rPr lang="en-GB" sz="2400" dirty="0">
                <a:latin typeface="Faricy New Rg" panose="020B0503000000020004" pitchFamily="34" charset="0"/>
                <a:ea typeface="Times New Roman" panose="02020603050405020304" pitchFamily="18" charset="0"/>
                <a:cs typeface="Calibri" panose="020F0502020204030204" pitchFamily="34" charset="0"/>
              </a:rPr>
              <a:t/>
            </a:r>
            <a:br>
              <a:rPr lang="en-GB" sz="2400" dirty="0">
                <a:latin typeface="Faricy New Rg" panose="020B0503000000020004" pitchFamily="34" charset="0"/>
                <a:ea typeface="Times New Roman" panose="02020603050405020304" pitchFamily="18" charset="0"/>
                <a:cs typeface="Calibri" panose="020F0502020204030204" pitchFamily="34" charset="0"/>
              </a:rPr>
            </a:br>
            <a:r>
              <a:rPr lang="en-GB" sz="1900" dirty="0">
                <a:latin typeface="Faricy New Rg" panose="020B0503000000020004" pitchFamily="34" charset="0"/>
                <a:ea typeface="Times New Roman" panose="02020603050405020304" pitchFamily="18" charset="0"/>
                <a:cs typeface="Calibri" panose="020F0502020204030204" pitchFamily="34" charset="0"/>
              </a:rPr>
              <a:t>Activity Key Measures of Success: </a:t>
            </a:r>
            <a:r>
              <a:rPr lang="en-GB" sz="1900" b="1" dirty="0">
                <a:latin typeface="Faricy New Rg" panose="020B0503000000020004" pitchFamily="34" charset="0"/>
                <a:ea typeface="Times New Roman" panose="02020603050405020304" pitchFamily="18" charset="0"/>
                <a:cs typeface="Calibri" panose="020F0502020204030204" pitchFamily="34" charset="0"/>
              </a:rPr>
              <a:t>Participation</a:t>
            </a:r>
            <a:endParaRPr lang="en-GB" sz="1900" b="1" dirty="0">
              <a:latin typeface="Faricy New Rg" panose="020B0503000000020004" pitchFamily="34" charset="0"/>
            </a:endParaRPr>
          </a:p>
          <a:p>
            <a:pPr fontAlgn="t">
              <a:lnSpc>
                <a:spcPct val="107000"/>
              </a:lnSpc>
              <a:spcBef>
                <a:spcPts val="0"/>
              </a:spcBef>
            </a:pPr>
            <a:r>
              <a:rPr lang="en-GB" sz="2000" dirty="0">
                <a:latin typeface="Calibri" panose="020F0502020204030204" pitchFamily="34" charset="0"/>
                <a:ea typeface="Times New Roman" panose="02020603050405020304" pitchFamily="18" charset="0"/>
                <a:cs typeface="Calibri" panose="020F0502020204030204" pitchFamily="34" charset="0"/>
              </a:rPr>
              <a:t> </a:t>
            </a:r>
            <a:endParaRPr lang="en-GB" sz="2000" dirty="0">
              <a:latin typeface="Arial" panose="020B0604020202020204" pitchFamily="34" charset="0"/>
            </a:endParaRPr>
          </a:p>
          <a:p>
            <a:pPr fontAlgn="base"/>
            <a:r>
              <a:rPr lang="en-GB" sz="2000" b="1" dirty="0">
                <a:latin typeface="Faricy New Rg" panose="020B0503000000020004" pitchFamily="34" charset="0"/>
              </a:rPr>
              <a:t> </a:t>
            </a:r>
          </a:p>
        </p:txBody>
      </p:sp>
      <p:sp>
        <p:nvSpPr>
          <p:cNvPr id="9" name="Title 1">
            <a:extLst>
              <a:ext uri="{FF2B5EF4-FFF2-40B4-BE49-F238E27FC236}">
                <a16:creationId xmlns="" xmlns:a16="http://schemas.microsoft.com/office/drawing/2014/main" id="{498131AF-D2FF-45C5-8123-EB53FD0EC64A}"/>
              </a:ext>
            </a:extLst>
          </p:cNvPr>
          <p:cNvSpPr txBox="1">
            <a:spLocks/>
          </p:cNvSpPr>
          <p:nvPr/>
        </p:nvSpPr>
        <p:spPr>
          <a:xfrm>
            <a:off x="5427737" y="423192"/>
            <a:ext cx="4442595" cy="611381"/>
          </a:xfrm>
          <a:prstGeom prst="rect">
            <a:avLst/>
          </a:prstGeom>
        </p:spPr>
        <p:txBody>
          <a:bodyPr vert="horz" lIns="65314" tIns="32657" rIns="65314" bIns="32657" rtlCol="0" anchor="ctr">
            <a:normAutofit/>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fontAlgn="base"/>
            <a:endParaRPr lang="en-GB" sz="2000" b="1" dirty="0">
              <a:solidFill>
                <a:schemeClr val="bg1"/>
              </a:solidFill>
              <a:latin typeface="Faricy New Rg" panose="020B0503000000020004" pitchFamily="34" charset="0"/>
            </a:endParaRPr>
          </a:p>
        </p:txBody>
      </p:sp>
      <p:graphicFrame>
        <p:nvGraphicFramePr>
          <p:cNvPr id="4" name="Table 3">
            <a:extLst>
              <a:ext uri="{FF2B5EF4-FFF2-40B4-BE49-F238E27FC236}">
                <a16:creationId xmlns="" xmlns:a16="http://schemas.microsoft.com/office/drawing/2014/main" id="{7DF4418B-F0C3-4EEF-8290-02380E9CC023}"/>
              </a:ext>
            </a:extLst>
          </p:cNvPr>
          <p:cNvGraphicFramePr>
            <a:graphicFrameLocks noGrp="1"/>
          </p:cNvGraphicFramePr>
          <p:nvPr>
            <p:extLst>
              <p:ext uri="{D42A27DB-BD31-4B8C-83A1-F6EECF244321}">
                <p14:modId xmlns:p14="http://schemas.microsoft.com/office/powerpoint/2010/main" val="838740085"/>
              </p:ext>
            </p:extLst>
          </p:nvPr>
        </p:nvGraphicFramePr>
        <p:xfrm>
          <a:off x="300868" y="1777596"/>
          <a:ext cx="11590263" cy="4537539"/>
        </p:xfrm>
        <a:graphic>
          <a:graphicData uri="http://schemas.openxmlformats.org/drawingml/2006/table">
            <a:tbl>
              <a:tblPr firstRow="1" firstCol="1" bandRow="1"/>
              <a:tblGrid>
                <a:gridCol w="4617963">
                  <a:extLst>
                    <a:ext uri="{9D8B030D-6E8A-4147-A177-3AD203B41FA5}">
                      <a16:colId xmlns="" xmlns:a16="http://schemas.microsoft.com/office/drawing/2014/main" val="3119972959"/>
                    </a:ext>
                  </a:extLst>
                </a:gridCol>
                <a:gridCol w="5610624">
                  <a:extLst>
                    <a:ext uri="{9D8B030D-6E8A-4147-A177-3AD203B41FA5}">
                      <a16:colId xmlns="" xmlns:a16="http://schemas.microsoft.com/office/drawing/2014/main" val="736020784"/>
                    </a:ext>
                  </a:extLst>
                </a:gridCol>
                <a:gridCol w="1361676">
                  <a:extLst>
                    <a:ext uri="{9D8B030D-6E8A-4147-A177-3AD203B41FA5}">
                      <a16:colId xmlns="" xmlns:a16="http://schemas.microsoft.com/office/drawing/2014/main" val="1776716464"/>
                    </a:ext>
                  </a:extLst>
                </a:gridCol>
              </a:tblGrid>
              <a:tr h="581556">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Targets for 31 March 2020</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Current Progress</a:t>
                      </a:r>
                      <a:endParaRPr lang="en-GB" sz="1300" b="1" i="0" u="none" strike="noStrike" dirty="0">
                        <a:effectLst/>
                        <a:latin typeface="Faricy New Rg" panose="020B0503000000020004" pitchFamily="34" charset="0"/>
                      </a:endParaRPr>
                    </a:p>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1 April – 31 July 2019</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Method of data capture</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extLst>
                  <a:ext uri="{0D108BD9-81ED-4DB2-BD59-A6C34878D82A}">
                    <a16:rowId xmlns="" xmlns:a16="http://schemas.microsoft.com/office/drawing/2014/main" val="1984690769"/>
                  </a:ext>
                </a:extLst>
              </a:tr>
              <a:tr h="862220">
                <a:tc>
                  <a:txBody>
                    <a:bodyPr/>
                    <a:lstStyle/>
                    <a:p>
                      <a:r>
                        <a:rPr lang="en-US" sz="1200" kern="1200" dirty="0">
                          <a:solidFill>
                            <a:schemeClr val="tx1"/>
                          </a:solidFill>
                          <a:effectLst/>
                          <a:latin typeface="+mn-lt"/>
                          <a:ea typeface="+mn-ea"/>
                          <a:cs typeface="+mn-cs"/>
                        </a:rPr>
                        <a:t>The proportion of Wales’ population participating in creative writing has </a:t>
                      </a:r>
                      <a:r>
                        <a:rPr lang="en-US" sz="1200" b="1" kern="1200" dirty="0">
                          <a:solidFill>
                            <a:schemeClr val="tx1"/>
                          </a:solidFill>
                          <a:effectLst/>
                          <a:latin typeface="+mn-lt"/>
                          <a:ea typeface="+mn-ea"/>
                          <a:cs typeface="+mn-cs"/>
                        </a:rPr>
                        <a:t>increased by 0.6 percentage points to 8.8% by 2020</a:t>
                      </a:r>
                      <a:r>
                        <a:rPr lang="en-US" sz="1200" kern="1200" dirty="0">
                          <a:solidFill>
                            <a:schemeClr val="tx1"/>
                          </a:solidFill>
                          <a:effectLst/>
                          <a:latin typeface="+mn-lt"/>
                          <a:ea typeface="+mn-ea"/>
                          <a:cs typeface="+mn-cs"/>
                        </a:rPr>
                        <a:t>, e</a:t>
                      </a:r>
                      <a:r>
                        <a:rPr lang="en-GB" sz="1200" kern="1200" dirty="0" err="1">
                          <a:solidFill>
                            <a:schemeClr val="tx1"/>
                          </a:solidFill>
                          <a:effectLst/>
                          <a:latin typeface="+mn-lt"/>
                          <a:ea typeface="+mn-ea"/>
                          <a:cs typeface="+mn-cs"/>
                        </a:rPr>
                        <a:t>quating</a:t>
                      </a:r>
                      <a:r>
                        <a:rPr lang="en-GB" sz="1200" kern="1200" dirty="0">
                          <a:solidFill>
                            <a:schemeClr val="tx1"/>
                          </a:solidFill>
                          <a:effectLst/>
                          <a:latin typeface="+mn-lt"/>
                          <a:ea typeface="+mn-ea"/>
                          <a:cs typeface="+mn-cs"/>
                        </a:rPr>
                        <a:t> to an extra </a:t>
                      </a:r>
                      <a:r>
                        <a:rPr lang="en-GB" sz="1200" b="1" kern="1200" dirty="0">
                          <a:solidFill>
                            <a:schemeClr val="tx1"/>
                          </a:solidFill>
                          <a:effectLst/>
                          <a:latin typeface="+mn-lt"/>
                          <a:ea typeface="+mn-ea"/>
                          <a:cs typeface="+mn-cs"/>
                        </a:rPr>
                        <a:t>20,700 people</a:t>
                      </a: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GB" sz="1200" kern="1200" dirty="0">
                          <a:solidFill>
                            <a:schemeClr val="tx1"/>
                          </a:solidFill>
                          <a:effectLst/>
                          <a:latin typeface="+mn-lt"/>
                          <a:ea typeface="+mn-ea"/>
                          <a:cs typeface="+mn-cs"/>
                        </a:rPr>
                        <a:t>The Arts Council of Wales Omnibus Survey on arts participation for 2019 will be published in March/April 2020.</a:t>
                      </a:r>
                      <a:endParaRPr lang="en-GB" sz="1200" b="0" i="0" u="none" strike="noStrike" dirty="0">
                        <a:effectLst/>
                        <a:latin typeface="+mn-lt"/>
                      </a:endParaRPr>
                    </a:p>
                  </a:txBody>
                  <a:tcPr marL="73111" marR="73111" marT="36556" marB="365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spcBef>
                          <a:spcPts val="0"/>
                        </a:spcBef>
                        <a:spcAft>
                          <a:spcPts val="0"/>
                        </a:spcAft>
                      </a:pPr>
                      <a:r>
                        <a:rPr lang="en-GB" sz="1100" kern="1200" dirty="0">
                          <a:solidFill>
                            <a:schemeClr val="tx1"/>
                          </a:solidFill>
                          <a:effectLst/>
                          <a:latin typeface="+mn-lt"/>
                          <a:ea typeface="+mn-ea"/>
                          <a:cs typeface="+mn-cs"/>
                        </a:rPr>
                        <a:t>Arts Council of Wales Omnibus Survey on arts participation</a:t>
                      </a:r>
                      <a:endParaRPr lang="en-GB" sz="1100" b="0" i="0" u="none" strike="noStrike" dirty="0">
                        <a:effectLst/>
                        <a:latin typeface="+mn-lt"/>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42397190"/>
                  </a:ext>
                </a:extLst>
              </a:tr>
              <a:tr h="922789">
                <a:tc>
                  <a:txBody>
                    <a:bodyPr/>
                    <a:lstStyle/>
                    <a:p>
                      <a:pPr algn="l" fontAlgn="base">
                        <a:spcBef>
                          <a:spcPts val="0"/>
                        </a:spcBef>
                        <a:spcAft>
                          <a:spcPts val="0"/>
                        </a:spcAft>
                      </a:pPr>
                      <a:r>
                        <a:rPr lang="en-GB" sz="1200" dirty="0">
                          <a:effectLst/>
                          <a:latin typeface="+mn-lt"/>
                          <a:ea typeface="Calibri" panose="020F0502020204030204" pitchFamily="34" charset="0"/>
                          <a:cs typeface="Calibri" panose="020F0502020204030204" pitchFamily="34" charset="0"/>
                        </a:rPr>
                        <a:t>At least </a:t>
                      </a:r>
                      <a:r>
                        <a:rPr lang="en-GB" sz="1200" b="1" dirty="0">
                          <a:effectLst/>
                          <a:latin typeface="+mn-lt"/>
                          <a:ea typeface="Calibri" panose="020F0502020204030204" pitchFamily="34" charset="0"/>
                          <a:cs typeface="Calibri" panose="020F0502020204030204" pitchFamily="34" charset="0"/>
                        </a:rPr>
                        <a:t>106,000 creative participants and audience members </a:t>
                      </a:r>
                      <a:r>
                        <a:rPr lang="en-GB" sz="1200" dirty="0">
                          <a:effectLst/>
                          <a:latin typeface="+mn-lt"/>
                          <a:ea typeface="Calibri" panose="020F0502020204030204" pitchFamily="34" charset="0"/>
                          <a:cs typeface="Calibri" panose="020F0502020204030204" pitchFamily="34" charset="0"/>
                        </a:rPr>
                        <a:t>engage in our activity annually</a:t>
                      </a:r>
                      <a:endParaRPr lang="en-GB" sz="1200" b="0" i="0" u="none" strike="noStrike" dirty="0">
                        <a:effectLst/>
                        <a:latin typeface="+mn-lt"/>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GB" sz="1200" b="0" kern="1200" dirty="0">
                          <a:solidFill>
                            <a:schemeClr val="tx1"/>
                          </a:solidFill>
                          <a:effectLst/>
                          <a:latin typeface="+mn-lt"/>
                          <a:ea typeface="+mn-ea"/>
                          <a:cs typeface="+mn-cs"/>
                        </a:rPr>
                        <a:t>Since 1 April 2019, </a:t>
                      </a:r>
                      <a:r>
                        <a:rPr lang="en-GB" sz="1200" b="1" kern="1200" dirty="0">
                          <a:solidFill>
                            <a:schemeClr val="tx1"/>
                          </a:solidFill>
                          <a:effectLst/>
                          <a:latin typeface="+mn-lt"/>
                          <a:ea typeface="+mn-ea"/>
                          <a:cs typeface="+mn-cs"/>
                        </a:rPr>
                        <a:t>8,567 creative participants and audience members </a:t>
                      </a:r>
                      <a:r>
                        <a:rPr lang="en-GB" sz="1200" b="0" kern="1200" dirty="0">
                          <a:solidFill>
                            <a:schemeClr val="tx1"/>
                          </a:solidFill>
                          <a:effectLst/>
                          <a:latin typeface="+mn-lt"/>
                          <a:ea typeface="+mn-ea"/>
                          <a:cs typeface="+mn-cs"/>
                        </a:rPr>
                        <a:t>have engaged with a Literature Wales delivered or supported activity.</a:t>
                      </a:r>
                      <a:r>
                        <a:rPr lang="en-GB" sz="1200" b="0" kern="1200" baseline="0" dirty="0">
                          <a:solidFill>
                            <a:schemeClr val="tx1"/>
                          </a:solidFill>
                          <a:effectLst/>
                          <a:latin typeface="+mn-lt"/>
                          <a:ea typeface="+mn-ea"/>
                          <a:cs typeface="+mn-cs"/>
                        </a:rPr>
                        <a:t> This figure will increase substantially within the next six months when key perennial participation projects (e.g. Lit Reach; Literature for Well-being) restart their delivery phases</a:t>
                      </a:r>
                      <a:endParaRPr lang="en-GB" sz="1200" b="0" kern="1200" dirty="0">
                        <a:solidFill>
                          <a:schemeClr val="tx1"/>
                        </a:solidFill>
                        <a:effectLst/>
                        <a:latin typeface="+mn-lt"/>
                        <a:ea typeface="+mn-ea"/>
                        <a:cs typeface="+mn-cs"/>
                      </a:endParaRPr>
                    </a:p>
                  </a:txBody>
                  <a:tcPr marL="73111" marR="73111" marT="36556" marB="365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spcBef>
                          <a:spcPts val="0"/>
                        </a:spcBef>
                        <a:spcAft>
                          <a:spcPts val="0"/>
                        </a:spcAft>
                      </a:pPr>
                      <a:r>
                        <a:rPr lang="en-GB" sz="1100" kern="1200" dirty="0">
                          <a:solidFill>
                            <a:schemeClr val="tx1"/>
                          </a:solidFill>
                          <a:effectLst/>
                          <a:latin typeface="+mn-lt"/>
                          <a:ea typeface="+mn-ea"/>
                          <a:cs typeface="+mn-cs"/>
                        </a:rPr>
                        <a:t>Our project progress and evaluation reports </a:t>
                      </a:r>
                      <a:endParaRPr lang="en-GB" sz="1100" b="0" i="0" u="none" strike="noStrike" dirty="0">
                        <a:effectLst/>
                        <a:latin typeface="+mn-lt"/>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85507699"/>
                  </a:ext>
                </a:extLst>
              </a:tr>
              <a:tr h="947956">
                <a:tc>
                  <a:txBody>
                    <a:bodyPr/>
                    <a:lstStyle/>
                    <a:p>
                      <a:pPr algn="l" fontAlgn="base">
                        <a:spcBef>
                          <a:spcPts val="0"/>
                        </a:spcBef>
                        <a:spcAft>
                          <a:spcPts val="0"/>
                        </a:spcAft>
                      </a:pPr>
                      <a:r>
                        <a:rPr lang="en-GB" sz="1200" dirty="0">
                          <a:effectLst/>
                          <a:latin typeface="+mn-lt"/>
                          <a:ea typeface="Calibri" panose="020F0502020204030204" pitchFamily="34" charset="0"/>
                          <a:cs typeface="Calibri" panose="020F0502020204030204" pitchFamily="34" charset="0"/>
                        </a:rPr>
                        <a:t>At least </a:t>
                      </a:r>
                      <a:r>
                        <a:rPr lang="en-GB" sz="1200" b="1" dirty="0">
                          <a:effectLst/>
                          <a:latin typeface="+mn-lt"/>
                          <a:ea typeface="Calibri" panose="020F0502020204030204" pitchFamily="34" charset="0"/>
                          <a:cs typeface="Calibri" panose="020F0502020204030204" pitchFamily="34" charset="0"/>
                        </a:rPr>
                        <a:t>17% of our creative participants </a:t>
                      </a:r>
                      <a:r>
                        <a:rPr lang="en-GB" sz="1200" dirty="0">
                          <a:effectLst/>
                          <a:latin typeface="+mn-lt"/>
                          <a:ea typeface="Calibri" panose="020F0502020204030204" pitchFamily="34" charset="0"/>
                          <a:cs typeface="Calibri" panose="020F0502020204030204" pitchFamily="34" charset="0"/>
                        </a:rPr>
                        <a:t>identify with one or more of our Target Client Characteristics </a:t>
                      </a:r>
                      <a:endParaRPr lang="en-GB" sz="1200" b="0" i="0" u="none" strike="noStrike" dirty="0">
                        <a:effectLst/>
                        <a:latin typeface="+mn-lt"/>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GB" sz="1200" kern="1200" dirty="0">
                          <a:solidFill>
                            <a:schemeClr val="tx1"/>
                          </a:solidFill>
                          <a:effectLst/>
                          <a:latin typeface="+mn-lt"/>
                          <a:ea typeface="+mn-ea"/>
                          <a:cs typeface="+mn-cs"/>
                        </a:rPr>
                        <a:t>We are currently </a:t>
                      </a:r>
                      <a:r>
                        <a:rPr lang="en-GB" sz="1200" b="0" kern="1200" dirty="0">
                          <a:solidFill>
                            <a:schemeClr val="tx1"/>
                          </a:solidFill>
                          <a:effectLst/>
                          <a:latin typeface="+mn-lt"/>
                          <a:ea typeface="+mn-ea"/>
                          <a:cs typeface="+mn-cs"/>
                        </a:rPr>
                        <a:t>finalising plans to roll-out our Equalities &amp; Diversity form </a:t>
                      </a:r>
                      <a:r>
                        <a:rPr lang="en-GB" sz="1200" kern="1200" dirty="0">
                          <a:solidFill>
                            <a:schemeClr val="tx1"/>
                          </a:solidFill>
                          <a:effectLst/>
                          <a:latin typeface="+mn-lt"/>
                          <a:ea typeface="+mn-ea"/>
                          <a:cs typeface="+mn-cs"/>
                        </a:rPr>
                        <a:t>to measure this. The form will be distributed to a representative sample of participants in workshops and events we directly deliver, partner on and facilitate, with the option to complete it digitally. </a:t>
                      </a:r>
                      <a:endParaRPr lang="en-GB" sz="1200" kern="1200" dirty="0">
                        <a:solidFill>
                          <a:schemeClr val="tx1"/>
                        </a:solidFill>
                        <a:effectLst/>
                        <a:highlight>
                          <a:srgbClr val="00FF00"/>
                        </a:highlight>
                        <a:latin typeface="+mn-lt"/>
                        <a:ea typeface="+mn-ea"/>
                        <a:cs typeface="+mn-cs"/>
                      </a:endParaRPr>
                    </a:p>
                  </a:txBody>
                  <a:tcPr marL="73111" marR="73111" marT="36556" marB="365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spcBef>
                          <a:spcPts val="0"/>
                        </a:spcBef>
                        <a:spcAft>
                          <a:spcPts val="0"/>
                        </a:spcAft>
                      </a:pPr>
                      <a:r>
                        <a:rPr lang="en-GB" sz="1100" kern="1200" dirty="0">
                          <a:solidFill>
                            <a:schemeClr val="tx1"/>
                          </a:solidFill>
                          <a:effectLst/>
                          <a:latin typeface="+mn-lt"/>
                          <a:ea typeface="+mn-ea"/>
                          <a:cs typeface="+mn-cs"/>
                        </a:rPr>
                        <a:t>Our project progress and evaluation reports and Equality &amp; Diversity monitoring</a:t>
                      </a:r>
                      <a:endParaRPr lang="en-GB" sz="1100" b="0" i="0" u="none" strike="noStrike" dirty="0">
                        <a:effectLst/>
                        <a:latin typeface="+mn-lt"/>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25082267"/>
                  </a:ext>
                </a:extLst>
              </a:tr>
              <a:tr h="1223018">
                <a:tc>
                  <a:txBody>
                    <a:bodyPr/>
                    <a:lstStyle/>
                    <a:p>
                      <a:pPr algn="l" fontAlgn="base">
                        <a:spcBef>
                          <a:spcPts val="0"/>
                        </a:spcBef>
                        <a:spcAft>
                          <a:spcPts val="0"/>
                        </a:spcAft>
                      </a:pPr>
                      <a:r>
                        <a:rPr lang="en-GB" sz="1200" kern="1200" dirty="0">
                          <a:solidFill>
                            <a:schemeClr val="tx1"/>
                          </a:solidFill>
                          <a:effectLst/>
                          <a:latin typeface="+mn-lt"/>
                          <a:ea typeface="+mn-ea"/>
                          <a:cs typeface="+mn-cs"/>
                        </a:rPr>
                        <a:t>At least </a:t>
                      </a:r>
                      <a:r>
                        <a:rPr lang="en-GB" sz="1200" b="1" kern="1200" dirty="0">
                          <a:solidFill>
                            <a:schemeClr val="tx1"/>
                          </a:solidFill>
                          <a:effectLst/>
                          <a:latin typeface="+mn-lt"/>
                          <a:ea typeface="+mn-ea"/>
                          <a:cs typeface="+mn-cs"/>
                        </a:rPr>
                        <a:t>17 creative participants </a:t>
                      </a:r>
                      <a:r>
                        <a:rPr lang="en-GB" sz="1200" kern="1200" dirty="0">
                          <a:solidFill>
                            <a:schemeClr val="tx1"/>
                          </a:solidFill>
                          <a:effectLst/>
                          <a:latin typeface="+mn-lt"/>
                          <a:ea typeface="+mn-ea"/>
                          <a:cs typeface="+mn-cs"/>
                        </a:rPr>
                        <a:t>are directed to our writer development opportunities annually</a:t>
                      </a:r>
                      <a:endParaRPr lang="en-GB" sz="1200" b="0" i="0" u="none" strike="noStrike" dirty="0">
                        <a:effectLst/>
                        <a:latin typeface="+mn-lt"/>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GB" sz="1200" b="1" kern="1200" dirty="0">
                          <a:solidFill>
                            <a:schemeClr val="tx1"/>
                          </a:solidFill>
                          <a:effectLst/>
                          <a:latin typeface="+mn-lt"/>
                          <a:ea typeface="+mn-ea"/>
                          <a:cs typeface="+mn-cs"/>
                        </a:rPr>
                        <a:t>56 </a:t>
                      </a:r>
                      <a:r>
                        <a:rPr lang="en-GB" sz="1200" b="1" i="0" kern="1200" dirty="0">
                          <a:solidFill>
                            <a:schemeClr val="tx1"/>
                          </a:solidFill>
                          <a:effectLst/>
                          <a:latin typeface="+mn-lt"/>
                          <a:ea typeface="+mn-ea"/>
                          <a:cs typeface="+mn-cs"/>
                        </a:rPr>
                        <a:t>creative participants </a:t>
                      </a:r>
                      <a:r>
                        <a:rPr lang="en-GB" sz="1200" b="0" i="0" kern="1200" dirty="0">
                          <a:solidFill>
                            <a:schemeClr val="tx1"/>
                          </a:solidFill>
                          <a:effectLst/>
                          <a:latin typeface="+mn-lt"/>
                          <a:ea typeface="+mn-ea"/>
                          <a:cs typeface="+mn-cs"/>
                        </a:rPr>
                        <a:t>have so far been directed to our writer development opportunities. For example, each of the 11 participants on the Emerging Writers course at T</a:t>
                      </a:r>
                      <a:r>
                        <a:rPr lang="cy-GB" sz="1200" b="0" i="0" kern="1200" dirty="0">
                          <a:solidFill>
                            <a:schemeClr val="tx1"/>
                          </a:solidFill>
                          <a:effectLst/>
                          <a:latin typeface="+mn-lt"/>
                          <a:ea typeface="+mn-ea"/>
                          <a:cs typeface="+mn-cs"/>
                        </a:rPr>
                        <a:t>ŷ</a:t>
                      </a:r>
                      <a:r>
                        <a:rPr lang="en-GB" sz="1200" b="0" i="0" kern="1200" dirty="0">
                          <a:solidFill>
                            <a:schemeClr val="tx1"/>
                          </a:solidFill>
                          <a:effectLst/>
                          <a:latin typeface="+mn-lt"/>
                          <a:ea typeface="+mn-ea"/>
                          <a:cs typeface="+mn-cs"/>
                        </a:rPr>
                        <a:t> Newydd Writing Centre received a bespoke one-to-one meeting with the Head of T</a:t>
                      </a:r>
                      <a:r>
                        <a:rPr lang="cy-GB" sz="1200" b="0" i="0" kern="1200" dirty="0">
                          <a:solidFill>
                            <a:schemeClr val="tx1"/>
                          </a:solidFill>
                          <a:effectLst/>
                          <a:latin typeface="+mn-lt"/>
                          <a:ea typeface="+mn-ea"/>
                          <a:cs typeface="+mn-cs"/>
                        </a:rPr>
                        <a:t>ŷ</a:t>
                      </a:r>
                      <a:r>
                        <a:rPr lang="en-GB" sz="1200" b="0" i="0" kern="1200" dirty="0">
                          <a:solidFill>
                            <a:schemeClr val="tx1"/>
                          </a:solidFill>
                          <a:effectLst/>
                          <a:latin typeface="+mn-lt"/>
                          <a:ea typeface="+mn-ea"/>
                          <a:cs typeface="+mn-cs"/>
                        </a:rPr>
                        <a:t> Newydd, focusing on writer development opportunities, including Writers’ Bursaries, Shadowing, Platforming Under-represented Writers and more.</a:t>
                      </a:r>
                    </a:p>
                  </a:txBody>
                  <a:tcPr marL="73111" marR="73111" marT="36556" marB="365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spcBef>
                          <a:spcPts val="0"/>
                        </a:spcBef>
                        <a:spcAft>
                          <a:spcPts val="0"/>
                        </a:spcAft>
                      </a:pPr>
                      <a:r>
                        <a:rPr lang="en-GB" sz="1100" kern="1200" dirty="0">
                          <a:solidFill>
                            <a:schemeClr val="tx1"/>
                          </a:solidFill>
                          <a:effectLst/>
                          <a:latin typeface="+mn-lt"/>
                          <a:ea typeface="+mn-ea"/>
                          <a:cs typeface="+mn-cs"/>
                        </a:rPr>
                        <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Our project progress and evaluation reports </a:t>
                      </a:r>
                      <a:endParaRPr lang="en-GB" sz="1100" b="0" i="0" u="none" strike="noStrike" dirty="0">
                        <a:effectLst/>
                        <a:latin typeface="+mn-lt"/>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48923681"/>
                  </a:ext>
                </a:extLst>
              </a:tr>
            </a:tbl>
          </a:graphicData>
        </a:graphic>
      </p:graphicFrame>
      <p:pic>
        <p:nvPicPr>
          <p:cNvPr id="5" name="Picture 4">
            <a:extLst>
              <a:ext uri="{FF2B5EF4-FFF2-40B4-BE49-F238E27FC236}">
                <a16:creationId xmlns="" xmlns:a16="http://schemas.microsoft.com/office/drawing/2014/main" id="{AAAF9C56-EBD9-42CA-BF7B-A8B8AC806C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137" y="164856"/>
            <a:ext cx="1233018" cy="317230"/>
          </a:xfrm>
          <a:prstGeom prst="rect">
            <a:avLst/>
          </a:prstGeom>
        </p:spPr>
      </p:pic>
      <p:sp>
        <p:nvSpPr>
          <p:cNvPr id="2" name="Slide Number Placeholder 1">
            <a:extLst>
              <a:ext uri="{FF2B5EF4-FFF2-40B4-BE49-F238E27FC236}">
                <a16:creationId xmlns="" xmlns:a16="http://schemas.microsoft.com/office/drawing/2014/main" id="{C6D8B788-1F6B-4EE4-8B31-747C36C212B5}"/>
              </a:ext>
            </a:extLst>
          </p:cNvPr>
          <p:cNvSpPr>
            <a:spLocks noGrp="1"/>
          </p:cNvSpPr>
          <p:nvPr>
            <p:ph type="sldNum" sz="quarter" idx="12"/>
          </p:nvPr>
        </p:nvSpPr>
        <p:spPr/>
        <p:txBody>
          <a:bodyPr/>
          <a:lstStyle/>
          <a:p>
            <a:fld id="{E57F4297-ED00-4231-833B-F4A3A949EC3B}" type="slidenum">
              <a:rPr lang="en-GB" smtClean="0"/>
              <a:t>6</a:t>
            </a:fld>
            <a:endParaRPr lang="en-GB"/>
          </a:p>
        </p:txBody>
      </p:sp>
    </p:spTree>
    <p:extLst>
      <p:ext uri="{BB962C8B-B14F-4D97-AF65-F5344CB8AC3E}">
        <p14:creationId xmlns:p14="http://schemas.microsoft.com/office/powerpoint/2010/main" val="118932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7DF4418B-F0C3-4EEF-8290-02380E9CC023}"/>
              </a:ext>
            </a:extLst>
          </p:cNvPr>
          <p:cNvGraphicFramePr>
            <a:graphicFrameLocks noGrp="1"/>
          </p:cNvGraphicFramePr>
          <p:nvPr>
            <p:extLst>
              <p:ext uri="{D42A27DB-BD31-4B8C-83A1-F6EECF244321}">
                <p14:modId xmlns:p14="http://schemas.microsoft.com/office/powerpoint/2010/main" val="3377888044"/>
              </p:ext>
            </p:extLst>
          </p:nvPr>
        </p:nvGraphicFramePr>
        <p:xfrm>
          <a:off x="300868" y="1849509"/>
          <a:ext cx="11590263" cy="4064380"/>
        </p:xfrm>
        <a:graphic>
          <a:graphicData uri="http://schemas.openxmlformats.org/drawingml/2006/table">
            <a:tbl>
              <a:tblPr firstRow="1" firstCol="1" bandRow="1"/>
              <a:tblGrid>
                <a:gridCol w="4617963">
                  <a:extLst>
                    <a:ext uri="{9D8B030D-6E8A-4147-A177-3AD203B41FA5}">
                      <a16:colId xmlns="" xmlns:a16="http://schemas.microsoft.com/office/drawing/2014/main" val="3119972959"/>
                    </a:ext>
                  </a:extLst>
                </a:gridCol>
                <a:gridCol w="5592151">
                  <a:extLst>
                    <a:ext uri="{9D8B030D-6E8A-4147-A177-3AD203B41FA5}">
                      <a16:colId xmlns="" xmlns:a16="http://schemas.microsoft.com/office/drawing/2014/main" val="736020784"/>
                    </a:ext>
                  </a:extLst>
                </a:gridCol>
                <a:gridCol w="1380149">
                  <a:extLst>
                    <a:ext uri="{9D8B030D-6E8A-4147-A177-3AD203B41FA5}">
                      <a16:colId xmlns="" xmlns:a16="http://schemas.microsoft.com/office/drawing/2014/main" val="1776716464"/>
                    </a:ext>
                  </a:extLst>
                </a:gridCol>
              </a:tblGrid>
              <a:tr h="637659">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Targets for 31 March 2020</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Current Progress</a:t>
                      </a:r>
                      <a:endParaRPr lang="en-GB" sz="1300" b="1" i="0" u="none" strike="noStrike" dirty="0">
                        <a:effectLst/>
                        <a:latin typeface="Faricy New Rg" panose="020B0503000000020004" pitchFamily="34" charset="0"/>
                      </a:endParaRPr>
                    </a:p>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1 April – 31 July 2019</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Method of data capture</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extLst>
                  <a:ext uri="{0D108BD9-81ED-4DB2-BD59-A6C34878D82A}">
                    <a16:rowId xmlns="" xmlns:a16="http://schemas.microsoft.com/office/drawing/2014/main" val="1984690769"/>
                  </a:ext>
                </a:extLst>
              </a:tr>
              <a:tr h="1145265">
                <a:tc>
                  <a:txBody>
                    <a:bodyPr/>
                    <a:lstStyle/>
                    <a:p>
                      <a:pPr>
                        <a:lnSpc>
                          <a:spcPct val="107000"/>
                        </a:lnSpc>
                        <a:spcAft>
                          <a:spcPts val="800"/>
                        </a:spcAft>
                      </a:pPr>
                      <a:r>
                        <a:rPr lang="en-US" sz="1200" dirty="0">
                          <a:solidFill>
                            <a:srgbClr val="000000"/>
                          </a:solidFill>
                          <a:effectLst/>
                          <a:latin typeface="+mn-lt"/>
                          <a:ea typeface="Calibri" panose="020F0502020204030204" pitchFamily="34" charset="0"/>
                          <a:cs typeface="Calibri" panose="020F0502020204030204" pitchFamily="34" charset="0"/>
                        </a:rPr>
                        <a:t>We provide at least </a:t>
                      </a:r>
                      <a:r>
                        <a:rPr lang="en-US" sz="1200" b="1" dirty="0">
                          <a:solidFill>
                            <a:srgbClr val="000000"/>
                          </a:solidFill>
                          <a:effectLst/>
                          <a:latin typeface="+mn-lt"/>
                          <a:ea typeface="Calibri" panose="020F0502020204030204" pitchFamily="34" charset="0"/>
                          <a:cs typeface="Calibri" panose="020F0502020204030204" pitchFamily="34" charset="0"/>
                        </a:rPr>
                        <a:t>140 creative and professional opportunities </a:t>
                      </a:r>
                      <a:r>
                        <a:rPr lang="en-US" sz="1200" dirty="0">
                          <a:solidFill>
                            <a:srgbClr val="000000"/>
                          </a:solidFill>
                          <a:effectLst/>
                          <a:latin typeface="+mn-lt"/>
                          <a:ea typeface="Calibri" panose="020F0502020204030204" pitchFamily="34" charset="0"/>
                          <a:cs typeface="Calibri" panose="020F0502020204030204" pitchFamily="34" charset="0"/>
                        </a:rPr>
                        <a:t>for early career writers annually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b="0" dirty="0">
                          <a:solidFill>
                            <a:schemeClr val="tx1"/>
                          </a:solidFill>
                          <a:effectLst/>
                          <a:latin typeface="+mn-lt"/>
                          <a:ea typeface="Times New Roman" panose="02020603050405020304" pitchFamily="18" charset="0"/>
                          <a:cs typeface="Calibri" panose="020F0502020204030204" pitchFamily="34" charset="0"/>
                        </a:rPr>
                        <a:t>We have so far provided </a:t>
                      </a:r>
                      <a:r>
                        <a:rPr lang="en-GB" sz="1200" b="1" dirty="0">
                          <a:solidFill>
                            <a:schemeClr val="tx1"/>
                          </a:solidFill>
                          <a:effectLst/>
                          <a:latin typeface="+mn-lt"/>
                          <a:ea typeface="Times New Roman" panose="02020603050405020304" pitchFamily="18" charset="0"/>
                          <a:cs typeface="Calibri" panose="020F0502020204030204" pitchFamily="34" charset="0"/>
                        </a:rPr>
                        <a:t>50 creative and professional opportunities </a:t>
                      </a:r>
                      <a:r>
                        <a:rPr lang="en-GB" sz="1200" b="0" dirty="0">
                          <a:solidFill>
                            <a:schemeClr val="tx1"/>
                          </a:solidFill>
                          <a:effectLst/>
                          <a:latin typeface="+mn-lt"/>
                          <a:ea typeface="Times New Roman" panose="02020603050405020304" pitchFamily="18" charset="0"/>
                          <a:cs typeface="Calibri" panose="020F0502020204030204" pitchFamily="34" charset="0"/>
                        </a:rPr>
                        <a:t>for early career writers. For example, in May 2018, Literature Wales collaborated with the Hay Festival to offer attendees of Cardiff-based Spoken Word group ‘Where I’m Coming From’ funded transport and tickets. The early career writers attended events, networked and met with established authors. </a:t>
                      </a:r>
                      <a:endParaRPr lang="en-GB"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dirty="0">
                          <a:effectLst/>
                          <a:latin typeface="+mn-lt"/>
                          <a:ea typeface="Times New Roman" panose="02020603050405020304" pitchFamily="18" charset="0"/>
                          <a:cs typeface="Calibri" panose="020F0502020204030204" pitchFamily="34" charset="0"/>
                        </a:rPr>
                        <a:t/>
                      </a:r>
                      <a:br>
                        <a:rPr lang="en-GB" sz="1200" dirty="0">
                          <a:effectLst/>
                          <a:latin typeface="+mn-lt"/>
                          <a:ea typeface="Times New Roman" panose="02020603050405020304" pitchFamily="18" charset="0"/>
                          <a:cs typeface="Calibri" panose="020F0502020204030204" pitchFamily="34" charset="0"/>
                        </a:rPr>
                      </a:br>
                      <a:r>
                        <a:rPr lang="en-GB" sz="1200" dirty="0">
                          <a:effectLst/>
                          <a:latin typeface="+mn-lt"/>
                          <a:ea typeface="Times New Roman" panose="02020603050405020304" pitchFamily="18" charset="0"/>
                          <a:cs typeface="Calibri" panose="020F0502020204030204" pitchFamily="34" charset="0"/>
                        </a:rPr>
                        <a:t>Our project progress and evaluation reports </a:t>
                      </a:r>
                      <a:endParaRPr lang="en-GB" sz="12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42397190"/>
                  </a:ext>
                </a:extLst>
              </a:tr>
              <a:tr h="1184176">
                <a:tc>
                  <a:txBody>
                    <a:bodyPr/>
                    <a:lstStyle/>
                    <a:p>
                      <a:pPr>
                        <a:lnSpc>
                          <a:spcPct val="107000"/>
                        </a:lnSpc>
                        <a:spcAft>
                          <a:spcPts val="800"/>
                        </a:spcAft>
                      </a:pPr>
                      <a:r>
                        <a:rPr lang="en-US" sz="1200" dirty="0">
                          <a:solidFill>
                            <a:srgbClr val="000000"/>
                          </a:solidFill>
                          <a:effectLst/>
                          <a:latin typeface="+mn-lt"/>
                          <a:ea typeface="Calibri" panose="020F0502020204030204" pitchFamily="34" charset="0"/>
                          <a:cs typeface="Calibri" panose="020F0502020204030204" pitchFamily="34" charset="0"/>
                        </a:rPr>
                        <a:t>There are at least </a:t>
                      </a:r>
                      <a:r>
                        <a:rPr lang="en-US" sz="1200" b="1" dirty="0">
                          <a:solidFill>
                            <a:srgbClr val="000000"/>
                          </a:solidFill>
                          <a:effectLst/>
                          <a:latin typeface="+mn-lt"/>
                          <a:ea typeface="Calibri" panose="020F0502020204030204" pitchFamily="34" charset="0"/>
                          <a:cs typeface="Calibri" panose="020F0502020204030204" pitchFamily="34" charset="0"/>
                        </a:rPr>
                        <a:t>5,000 unique page views </a:t>
                      </a:r>
                      <a:r>
                        <a:rPr lang="en-US" sz="1200" dirty="0">
                          <a:solidFill>
                            <a:srgbClr val="000000"/>
                          </a:solidFill>
                          <a:effectLst/>
                          <a:latin typeface="+mn-lt"/>
                          <a:ea typeface="Calibri" panose="020F0502020204030204" pitchFamily="34" charset="0"/>
                          <a:cs typeface="Calibri" panose="020F0502020204030204" pitchFamily="34" charset="0"/>
                        </a:rPr>
                        <a:t>of our online writer development information annually</a:t>
                      </a:r>
                    </a:p>
                    <a:p>
                      <a:endParaRPr lang="en-US" sz="1200" dirty="0">
                        <a:solidFill>
                          <a:srgbClr val="000000"/>
                        </a:solidFill>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b="0" dirty="0">
                          <a:solidFill>
                            <a:schemeClr val="tx1"/>
                          </a:solidFill>
                          <a:effectLst/>
                          <a:latin typeface="+mn-lt"/>
                          <a:ea typeface="Times New Roman" panose="02020603050405020304" pitchFamily="18" charset="0"/>
                          <a:cs typeface="Calibri" panose="020F0502020204030204" pitchFamily="34" charset="0"/>
                        </a:rPr>
                        <a:t>There have been </a:t>
                      </a:r>
                      <a:r>
                        <a:rPr lang="en-GB" sz="1200" b="1" dirty="0">
                          <a:solidFill>
                            <a:schemeClr val="tx1"/>
                          </a:solidFill>
                          <a:effectLst/>
                          <a:latin typeface="+mn-lt"/>
                          <a:ea typeface="Times New Roman" panose="02020603050405020304" pitchFamily="18" charset="0"/>
                          <a:cs typeface="Calibri" panose="020F0502020204030204" pitchFamily="34" charset="0"/>
                        </a:rPr>
                        <a:t>10,487 unique page views </a:t>
                      </a:r>
                      <a:r>
                        <a:rPr lang="en-GB" sz="1200" b="0" dirty="0">
                          <a:solidFill>
                            <a:schemeClr val="tx1"/>
                          </a:solidFill>
                          <a:effectLst/>
                          <a:latin typeface="+mn-lt"/>
                          <a:ea typeface="Times New Roman" panose="02020603050405020304" pitchFamily="18" charset="0"/>
                          <a:cs typeface="Calibri" panose="020F0502020204030204" pitchFamily="34" charset="0"/>
                        </a:rPr>
                        <a:t>and 13,662 total page views of our </a:t>
                      </a:r>
                      <a:r>
                        <a:rPr lang="en-GB" sz="1200" dirty="0">
                          <a:solidFill>
                            <a:schemeClr val="tx1"/>
                          </a:solidFill>
                          <a:effectLst/>
                          <a:latin typeface="+mn-lt"/>
                          <a:ea typeface="Times New Roman" panose="02020603050405020304" pitchFamily="18" charset="0"/>
                          <a:cs typeface="Calibri" panose="020F0502020204030204" pitchFamily="34" charset="0"/>
                        </a:rPr>
                        <a:t>online Writer Development information in this period.</a:t>
                      </a:r>
                      <a:endParaRPr lang="en-GB" sz="1200" dirty="0">
                        <a:solidFill>
                          <a:schemeClr val="tx1"/>
                        </a:solidFill>
                        <a:effectLst/>
                        <a:latin typeface="+mn-lt"/>
                        <a:ea typeface="Times New Roman" panose="02020603050405020304" pitchFamily="18" charset="0"/>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dirty="0">
                        <a:solidFill>
                          <a:schemeClr val="tx1"/>
                        </a:solidFill>
                        <a:effectLst/>
                        <a:latin typeface="+mn-lt"/>
                        <a:ea typeface="Times New Roman" panose="02020603050405020304" pitchFamily="18" charset="0"/>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dirty="0">
                          <a:solidFill>
                            <a:schemeClr val="tx1"/>
                          </a:solidFill>
                          <a:effectLst/>
                          <a:latin typeface="+mn-lt"/>
                          <a:ea typeface="Times New Roman" panose="02020603050405020304" pitchFamily="18" charset="0"/>
                          <a:cs typeface="Calibri" panose="020F0502020204030204" pitchFamily="34" charset="0"/>
                        </a:rPr>
                        <a:t>27% </a:t>
                      </a:r>
                      <a:r>
                        <a:rPr lang="en-GB" sz="1200" dirty="0">
                          <a:solidFill>
                            <a:schemeClr val="tx1"/>
                          </a:solidFill>
                          <a:effectLst/>
                          <a:latin typeface="+mn-lt"/>
                          <a:ea typeface="Times New Roman" panose="02020603050405020304" pitchFamily="18" charset="0"/>
                          <a:cs typeface="Calibri" panose="020F0502020204030204" pitchFamily="34" charset="0"/>
                        </a:rPr>
                        <a:t>of these page views were the result of our new approach to call-outs.</a:t>
                      </a:r>
                      <a:endParaRPr lang="en-GB" sz="1200" dirty="0">
                        <a:solidFill>
                          <a:schemeClr val="tx1"/>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dirty="0">
                          <a:effectLst/>
                          <a:latin typeface="+mn-lt"/>
                          <a:ea typeface="Times New Roman" panose="02020603050405020304" pitchFamily="18" charset="0"/>
                          <a:cs typeface="Calibri" panose="020F0502020204030204" pitchFamily="34" charset="0"/>
                        </a:rPr>
                        <a:t/>
                      </a:r>
                      <a:br>
                        <a:rPr lang="en-GB" sz="1200" dirty="0">
                          <a:effectLst/>
                          <a:latin typeface="+mn-lt"/>
                          <a:ea typeface="Times New Roman" panose="02020603050405020304" pitchFamily="18" charset="0"/>
                          <a:cs typeface="Calibri" panose="020F0502020204030204" pitchFamily="34" charset="0"/>
                        </a:rPr>
                      </a:br>
                      <a:r>
                        <a:rPr lang="en-GB" sz="1200" dirty="0">
                          <a:effectLst/>
                          <a:latin typeface="+mn-lt"/>
                          <a:ea typeface="Times New Roman" panose="02020603050405020304" pitchFamily="18" charset="0"/>
                          <a:cs typeface="Calibri" panose="020F0502020204030204" pitchFamily="34" charset="0"/>
                        </a:rPr>
                        <a:t>Google analytics</a:t>
                      </a:r>
                      <a:endParaRPr lang="en-GB" sz="12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85507699"/>
                  </a:ext>
                </a:extLst>
              </a:tr>
              <a:tr h="892262">
                <a:tc>
                  <a:txBody>
                    <a:bodyPr/>
                    <a:lstStyle/>
                    <a:p>
                      <a:pPr>
                        <a:lnSpc>
                          <a:spcPct val="107000"/>
                        </a:lnSpc>
                        <a:spcAft>
                          <a:spcPts val="800"/>
                        </a:spcAft>
                      </a:pPr>
                      <a:r>
                        <a:rPr lang="en-US" sz="1200" dirty="0">
                          <a:solidFill>
                            <a:srgbClr val="000000"/>
                          </a:solidFill>
                          <a:effectLst/>
                          <a:latin typeface="+mn-lt"/>
                          <a:ea typeface="Calibri" panose="020F0502020204030204" pitchFamily="34" charset="0"/>
                          <a:cs typeface="Calibri" panose="020F0502020204030204" pitchFamily="34" charset="0"/>
                        </a:rPr>
                        <a:t>A total of </a:t>
                      </a:r>
                      <a:r>
                        <a:rPr lang="en-US" sz="1200" b="1" dirty="0">
                          <a:solidFill>
                            <a:srgbClr val="000000"/>
                          </a:solidFill>
                          <a:effectLst/>
                          <a:latin typeface="+mn-lt"/>
                          <a:ea typeface="Calibri" panose="020F0502020204030204" pitchFamily="34" charset="0"/>
                          <a:cs typeface="Calibri" panose="020F0502020204030204" pitchFamily="34" charset="0"/>
                        </a:rPr>
                        <a:t>4 young writers </a:t>
                      </a:r>
                      <a:r>
                        <a:rPr lang="en-US" sz="1200" dirty="0">
                          <a:solidFill>
                            <a:srgbClr val="000000"/>
                          </a:solidFill>
                          <a:effectLst/>
                          <a:latin typeface="+mn-lt"/>
                          <a:ea typeface="Calibri" panose="020F0502020204030204" pitchFamily="34" charset="0"/>
                          <a:cs typeface="Calibri" panose="020F0502020204030204" pitchFamily="34" charset="0"/>
                        </a:rPr>
                        <a:t>(aged 16-30) are provided with sustained support annually </a:t>
                      </a:r>
                      <a:endParaRPr lang="en-GB" sz="1200" dirty="0">
                        <a:solidFill>
                          <a:srgbClr val="000000"/>
                        </a:solidFill>
                        <a:effectLst/>
                        <a:latin typeface="+mn-lt"/>
                        <a:ea typeface="Arial Unicode MS" panose="020B0604020202020204" pitchFamily="34" charset="-128"/>
                        <a:cs typeface="Arial Unicode MS" panose="020B0604020202020204" pitchFamily="34"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b="1" dirty="0">
                          <a:solidFill>
                            <a:schemeClr val="tx1"/>
                          </a:solidFill>
                          <a:effectLst/>
                          <a:latin typeface="+mn-lt"/>
                          <a:ea typeface="Times New Roman" panose="02020603050405020304" pitchFamily="18" charset="0"/>
                          <a:cs typeface="Calibri" panose="020F0502020204030204" pitchFamily="34" charset="0"/>
                        </a:rPr>
                        <a:t>9 </a:t>
                      </a:r>
                      <a:r>
                        <a:rPr lang="en-GB" sz="1200" b="0" dirty="0">
                          <a:solidFill>
                            <a:schemeClr val="tx1"/>
                          </a:solidFill>
                          <a:effectLst/>
                          <a:latin typeface="+mn-lt"/>
                          <a:ea typeface="Times New Roman" panose="02020603050405020304" pitchFamily="18" charset="0"/>
                          <a:cs typeface="Calibri" panose="020F0502020204030204" pitchFamily="34" charset="0"/>
                        </a:rPr>
                        <a:t>out of the 26 writers on the Writers Bursaries &amp; Mentoring Scheme 2019 that are currently receiving financial support were under 30 at the time of submitting their application. </a:t>
                      </a:r>
                      <a:r>
                        <a:rPr lang="en-GB" sz="1200" b="1" dirty="0">
                          <a:solidFill>
                            <a:schemeClr val="tx1"/>
                          </a:solidFill>
                          <a:effectLst/>
                          <a:latin typeface="+mn-lt"/>
                          <a:ea typeface="Times New Roman" panose="02020603050405020304" pitchFamily="18" charset="0"/>
                          <a:cs typeface="Calibri" panose="020F0502020204030204" pitchFamily="34" charset="0"/>
                        </a:rPr>
                        <a:t>1 </a:t>
                      </a:r>
                      <a:r>
                        <a:rPr lang="en-GB" sz="1200" b="0" dirty="0">
                          <a:solidFill>
                            <a:schemeClr val="tx1"/>
                          </a:solidFill>
                          <a:effectLst/>
                          <a:latin typeface="+mn-lt"/>
                          <a:ea typeface="Times New Roman" panose="02020603050405020304" pitchFamily="18" charset="0"/>
                          <a:cs typeface="Calibri" panose="020F0502020204030204" pitchFamily="34" charset="0"/>
                        </a:rPr>
                        <a:t>of these bursaries was specifically ring-fenced for a writer </a:t>
                      </a:r>
                      <a:r>
                        <a:rPr lang="en-GB" sz="1200" b="1" dirty="0">
                          <a:solidFill>
                            <a:schemeClr val="tx1"/>
                          </a:solidFill>
                          <a:effectLst/>
                          <a:latin typeface="+mn-lt"/>
                          <a:ea typeface="Times New Roman" panose="02020603050405020304" pitchFamily="18" charset="0"/>
                          <a:cs typeface="Calibri" panose="020F0502020204030204" pitchFamily="34" charset="0"/>
                        </a:rPr>
                        <a:t>under the age of 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dirty="0">
                          <a:effectLst/>
                          <a:latin typeface="+mn-lt"/>
                          <a:ea typeface="Times New Roman" panose="02020603050405020304" pitchFamily="18" charset="0"/>
                          <a:cs typeface="Calibri" panose="020F0502020204030204" pitchFamily="34" charset="0"/>
                        </a:rPr>
                        <a:t/>
                      </a:r>
                      <a:br>
                        <a:rPr lang="en-GB" sz="1200" dirty="0">
                          <a:effectLst/>
                          <a:latin typeface="+mn-lt"/>
                          <a:ea typeface="Times New Roman" panose="02020603050405020304" pitchFamily="18" charset="0"/>
                          <a:cs typeface="Calibri" panose="020F0502020204030204" pitchFamily="34" charset="0"/>
                        </a:rPr>
                      </a:br>
                      <a:r>
                        <a:rPr lang="en-GB" sz="1200" dirty="0">
                          <a:effectLst/>
                          <a:latin typeface="+mn-lt"/>
                          <a:ea typeface="Times New Roman" panose="02020603050405020304" pitchFamily="18" charset="0"/>
                          <a:cs typeface="Calibri" panose="020F0502020204030204" pitchFamily="34" charset="0"/>
                        </a:rPr>
                        <a:t>Our project progress and evaluation reports </a:t>
                      </a:r>
                      <a:br>
                        <a:rPr lang="en-GB" sz="1200" dirty="0">
                          <a:effectLst/>
                          <a:latin typeface="+mn-lt"/>
                          <a:ea typeface="Times New Roman" panose="02020603050405020304" pitchFamily="18" charset="0"/>
                          <a:cs typeface="Calibri" panose="020F0502020204030204" pitchFamily="34" charset="0"/>
                        </a:rPr>
                      </a:br>
                      <a:r>
                        <a:rPr lang="en-GB" sz="1200" dirty="0">
                          <a:effectLst/>
                          <a:latin typeface="+mn-lt"/>
                          <a:ea typeface="Times New Roman" panose="02020603050405020304" pitchFamily="18" charset="0"/>
                          <a:cs typeface="Calibri" panose="020F0502020204030204" pitchFamily="34" charset="0"/>
                        </a:rPr>
                        <a:t/>
                      </a:r>
                      <a:br>
                        <a:rPr lang="en-GB" sz="1200" dirty="0">
                          <a:effectLst/>
                          <a:latin typeface="+mn-lt"/>
                          <a:ea typeface="Times New Roman" panose="02020603050405020304" pitchFamily="18" charset="0"/>
                          <a:cs typeface="Calibri" panose="020F0502020204030204" pitchFamily="34" charset="0"/>
                        </a:rPr>
                      </a:br>
                      <a:endParaRPr lang="en-GB" sz="12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25082267"/>
                  </a:ext>
                </a:extLst>
              </a:tr>
            </a:tbl>
          </a:graphicData>
        </a:graphic>
      </p:graphicFrame>
      <p:pic>
        <p:nvPicPr>
          <p:cNvPr id="5" name="Picture 4">
            <a:extLst>
              <a:ext uri="{FF2B5EF4-FFF2-40B4-BE49-F238E27FC236}">
                <a16:creationId xmlns="" xmlns:a16="http://schemas.microsoft.com/office/drawing/2014/main" id="{AAAF9C56-EBD9-42CA-BF7B-A8B8AC806C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137" y="164856"/>
            <a:ext cx="1233018" cy="317230"/>
          </a:xfrm>
          <a:prstGeom prst="rect">
            <a:avLst/>
          </a:prstGeom>
        </p:spPr>
      </p:pic>
      <p:sp>
        <p:nvSpPr>
          <p:cNvPr id="7" name="Title 1">
            <a:extLst>
              <a:ext uri="{FF2B5EF4-FFF2-40B4-BE49-F238E27FC236}">
                <a16:creationId xmlns="" xmlns:a16="http://schemas.microsoft.com/office/drawing/2014/main" id="{30AC214A-069A-4897-87DE-D2926A99450E}"/>
              </a:ext>
            </a:extLst>
          </p:cNvPr>
          <p:cNvSpPr txBox="1">
            <a:spLocks/>
          </p:cNvSpPr>
          <p:nvPr/>
        </p:nvSpPr>
        <p:spPr>
          <a:xfrm>
            <a:off x="267213" y="918567"/>
            <a:ext cx="11086587" cy="1166884"/>
          </a:xfrm>
          <a:prstGeom prst="rect">
            <a:avLst/>
          </a:prstGeom>
        </p:spPr>
        <p:txBody>
          <a:bodyPr vert="horz" lIns="65314" tIns="32657" rIns="65314" bIns="32657" rtlCol="0" anchor="ctr">
            <a:normAutofit fontScale="85000" lnSpcReduction="20000"/>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fontAlgn="base"/>
            <a:r>
              <a:rPr lang="en-GB" sz="2400" b="1" dirty="0">
                <a:solidFill>
                  <a:srgbClr val="94B7BC"/>
                </a:solidFill>
                <a:latin typeface="Faricy New Rg" panose="020B0503000000020004" pitchFamily="34" charset="0"/>
                <a:ea typeface="Times New Roman" panose="02020603050405020304" pitchFamily="18" charset="0"/>
                <a:cs typeface="Calibri" panose="020F0502020204030204" pitchFamily="34" charset="0"/>
              </a:rPr>
              <a:t>Organisational Outputs</a:t>
            </a:r>
          </a:p>
          <a:p>
            <a:pPr fontAlgn="base"/>
            <a:r>
              <a:rPr lang="en-GB" sz="2400" dirty="0">
                <a:latin typeface="Faricy New Rg" panose="020B0503000000020004" pitchFamily="34" charset="0"/>
                <a:ea typeface="Times New Roman" panose="02020603050405020304" pitchFamily="18" charset="0"/>
                <a:cs typeface="Calibri" panose="020F0502020204030204" pitchFamily="34" charset="0"/>
              </a:rPr>
              <a:t/>
            </a:r>
            <a:br>
              <a:rPr lang="en-GB" sz="2400" dirty="0">
                <a:latin typeface="Faricy New Rg" panose="020B0503000000020004" pitchFamily="34" charset="0"/>
                <a:ea typeface="Times New Roman" panose="02020603050405020304" pitchFamily="18" charset="0"/>
                <a:cs typeface="Calibri" panose="020F0502020204030204" pitchFamily="34" charset="0"/>
              </a:rPr>
            </a:br>
            <a:r>
              <a:rPr lang="en-GB" sz="1900" dirty="0">
                <a:latin typeface="Faricy New Rg" panose="020B0503000000020004" pitchFamily="34" charset="0"/>
                <a:ea typeface="Times New Roman" panose="02020603050405020304" pitchFamily="18" charset="0"/>
                <a:cs typeface="Calibri" panose="020F0502020204030204" pitchFamily="34" charset="0"/>
              </a:rPr>
              <a:t>Activity Key Measures of Success: </a:t>
            </a:r>
            <a:r>
              <a:rPr lang="en-GB" sz="1900" b="1" dirty="0">
                <a:latin typeface="Faricy New Rg" panose="020B0503000000020004" pitchFamily="34" charset="0"/>
                <a:ea typeface="Times New Roman" panose="02020603050405020304" pitchFamily="18" charset="0"/>
                <a:cs typeface="Calibri" panose="020F0502020204030204" pitchFamily="34" charset="0"/>
              </a:rPr>
              <a:t>Writer Development  </a:t>
            </a:r>
            <a:endParaRPr lang="en-GB" sz="1900" b="1" dirty="0">
              <a:latin typeface="Faricy New Rg" panose="020B0503000000020004" pitchFamily="34" charset="0"/>
            </a:endParaRPr>
          </a:p>
          <a:p>
            <a:pPr fontAlgn="t">
              <a:lnSpc>
                <a:spcPct val="107000"/>
              </a:lnSpc>
              <a:spcBef>
                <a:spcPts val="0"/>
              </a:spcBef>
            </a:pPr>
            <a:r>
              <a:rPr lang="en-GB" sz="2000" dirty="0">
                <a:latin typeface="Calibri" panose="020F0502020204030204" pitchFamily="34" charset="0"/>
                <a:ea typeface="Times New Roman" panose="02020603050405020304" pitchFamily="18" charset="0"/>
                <a:cs typeface="Calibri" panose="020F0502020204030204" pitchFamily="34" charset="0"/>
              </a:rPr>
              <a:t> </a:t>
            </a:r>
            <a:endParaRPr lang="en-GB" sz="2000" dirty="0">
              <a:latin typeface="Arial" panose="020B0604020202020204" pitchFamily="34" charset="0"/>
            </a:endParaRPr>
          </a:p>
          <a:p>
            <a:pPr fontAlgn="base"/>
            <a:r>
              <a:rPr lang="en-GB" sz="2000" b="1" dirty="0">
                <a:latin typeface="Faricy New Rg" panose="020B0503000000020004" pitchFamily="34" charset="0"/>
              </a:rPr>
              <a:t> </a:t>
            </a:r>
          </a:p>
        </p:txBody>
      </p:sp>
      <p:sp>
        <p:nvSpPr>
          <p:cNvPr id="2" name="Slide Number Placeholder 1">
            <a:extLst>
              <a:ext uri="{FF2B5EF4-FFF2-40B4-BE49-F238E27FC236}">
                <a16:creationId xmlns="" xmlns:a16="http://schemas.microsoft.com/office/drawing/2014/main" id="{F5EBB91B-4FD7-4838-B5F1-D2F55DC8EE0B}"/>
              </a:ext>
            </a:extLst>
          </p:cNvPr>
          <p:cNvSpPr>
            <a:spLocks noGrp="1"/>
          </p:cNvSpPr>
          <p:nvPr>
            <p:ph type="sldNum" sz="quarter" idx="12"/>
          </p:nvPr>
        </p:nvSpPr>
        <p:spPr>
          <a:xfrm>
            <a:off x="8610600" y="6318250"/>
            <a:ext cx="2743200" cy="365125"/>
          </a:xfrm>
        </p:spPr>
        <p:txBody>
          <a:bodyPr/>
          <a:lstStyle/>
          <a:p>
            <a:fld id="{E57F4297-ED00-4231-833B-F4A3A949EC3B}" type="slidenum">
              <a:rPr lang="en-GB" smtClean="0"/>
              <a:t>7</a:t>
            </a:fld>
            <a:endParaRPr lang="en-GB"/>
          </a:p>
        </p:txBody>
      </p:sp>
    </p:spTree>
    <p:extLst>
      <p:ext uri="{BB962C8B-B14F-4D97-AF65-F5344CB8AC3E}">
        <p14:creationId xmlns:p14="http://schemas.microsoft.com/office/powerpoint/2010/main" val="284825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7DF4418B-F0C3-4EEF-8290-02380E9CC023}"/>
              </a:ext>
            </a:extLst>
          </p:cNvPr>
          <p:cNvGraphicFramePr>
            <a:graphicFrameLocks noGrp="1"/>
          </p:cNvGraphicFramePr>
          <p:nvPr>
            <p:extLst>
              <p:ext uri="{D42A27DB-BD31-4B8C-83A1-F6EECF244321}">
                <p14:modId xmlns:p14="http://schemas.microsoft.com/office/powerpoint/2010/main" val="982326914"/>
              </p:ext>
            </p:extLst>
          </p:nvPr>
        </p:nvGraphicFramePr>
        <p:xfrm>
          <a:off x="300868" y="1860251"/>
          <a:ext cx="11590263" cy="4409974"/>
        </p:xfrm>
        <a:graphic>
          <a:graphicData uri="http://schemas.openxmlformats.org/drawingml/2006/table">
            <a:tbl>
              <a:tblPr firstRow="1" firstCol="1" bandRow="1"/>
              <a:tblGrid>
                <a:gridCol w="4613246">
                  <a:extLst>
                    <a:ext uri="{9D8B030D-6E8A-4147-A177-3AD203B41FA5}">
                      <a16:colId xmlns="" xmlns:a16="http://schemas.microsoft.com/office/drawing/2014/main" val="3119972959"/>
                    </a:ext>
                  </a:extLst>
                </a:gridCol>
                <a:gridCol w="5541450">
                  <a:extLst>
                    <a:ext uri="{9D8B030D-6E8A-4147-A177-3AD203B41FA5}">
                      <a16:colId xmlns="" xmlns:a16="http://schemas.microsoft.com/office/drawing/2014/main" val="736020784"/>
                    </a:ext>
                  </a:extLst>
                </a:gridCol>
                <a:gridCol w="1435567">
                  <a:extLst>
                    <a:ext uri="{9D8B030D-6E8A-4147-A177-3AD203B41FA5}">
                      <a16:colId xmlns="" xmlns:a16="http://schemas.microsoft.com/office/drawing/2014/main" val="1776716464"/>
                    </a:ext>
                  </a:extLst>
                </a:gridCol>
              </a:tblGrid>
              <a:tr h="590341">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Targets for 31 March 2020</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Current Progress</a:t>
                      </a:r>
                      <a:endParaRPr lang="en-GB" sz="1300" b="1" i="0" u="none" strike="noStrike" dirty="0">
                        <a:effectLst/>
                        <a:latin typeface="Faricy New Rg" panose="020B0503000000020004" pitchFamily="34" charset="0"/>
                      </a:endParaRPr>
                    </a:p>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1 April – 31 July 2019</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Method of data capture</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extLst>
                  <a:ext uri="{0D108BD9-81ED-4DB2-BD59-A6C34878D82A}">
                    <a16:rowId xmlns="" xmlns:a16="http://schemas.microsoft.com/office/drawing/2014/main" val="1984690769"/>
                  </a:ext>
                </a:extLst>
              </a:tr>
              <a:tr h="1324454">
                <a:tc>
                  <a:txBody>
                    <a:bodyPr/>
                    <a:lstStyle/>
                    <a:p>
                      <a:pPr>
                        <a:lnSpc>
                          <a:spcPct val="107000"/>
                        </a:lnSpc>
                        <a:spcAft>
                          <a:spcPts val="800"/>
                        </a:spcAft>
                      </a:pPr>
                      <a:r>
                        <a:rPr lang="en-US" sz="1200" dirty="0">
                          <a:solidFill>
                            <a:srgbClr val="000000"/>
                          </a:solidFill>
                          <a:effectLst/>
                          <a:latin typeface="+mn-lt"/>
                          <a:ea typeface="Calibri" panose="020F0502020204030204" pitchFamily="34" charset="0"/>
                          <a:cs typeface="Calibri" panose="020F0502020204030204" pitchFamily="34" charset="0"/>
                        </a:rPr>
                        <a:t>At least </a:t>
                      </a:r>
                      <a:r>
                        <a:rPr lang="en-US" sz="1200" b="1" dirty="0">
                          <a:solidFill>
                            <a:srgbClr val="000000"/>
                          </a:solidFill>
                          <a:effectLst/>
                          <a:latin typeface="+mn-lt"/>
                          <a:ea typeface="Calibri" panose="020F0502020204030204" pitchFamily="34" charset="0"/>
                          <a:cs typeface="Calibri" panose="020F0502020204030204" pitchFamily="34" charset="0"/>
                        </a:rPr>
                        <a:t>15 established writers </a:t>
                      </a:r>
                      <a:r>
                        <a:rPr lang="en-US" sz="1200" dirty="0">
                          <a:solidFill>
                            <a:srgbClr val="000000"/>
                          </a:solidFill>
                          <a:effectLst/>
                          <a:latin typeface="+mn-lt"/>
                          <a:ea typeface="Calibri" panose="020F0502020204030204" pitchFamily="34" charset="0"/>
                          <a:cs typeface="Calibri" panose="020F0502020204030204" pitchFamily="34" charset="0"/>
                        </a:rPr>
                        <a:t>and </a:t>
                      </a:r>
                      <a:r>
                        <a:rPr lang="en-US" sz="1200" b="1" dirty="0">
                          <a:solidFill>
                            <a:srgbClr val="000000"/>
                          </a:solidFill>
                          <a:effectLst/>
                          <a:latin typeface="+mn-lt"/>
                          <a:ea typeface="Calibri" panose="020F0502020204030204" pitchFamily="34" charset="0"/>
                          <a:cs typeface="Calibri" panose="020F0502020204030204" pitchFamily="34" charset="0"/>
                        </a:rPr>
                        <a:t>17 literary works</a:t>
                      </a:r>
                      <a:r>
                        <a:rPr lang="en-US" sz="1200" dirty="0">
                          <a:solidFill>
                            <a:srgbClr val="000000"/>
                          </a:solidFill>
                          <a:effectLst/>
                          <a:latin typeface="+mn-lt"/>
                          <a:ea typeface="Calibri" panose="020F0502020204030204" pitchFamily="34" charset="0"/>
                          <a:cs typeface="Calibri" panose="020F0502020204030204" pitchFamily="34" charset="0"/>
                        </a:rPr>
                        <a:t> are engaged in high-profile projects annually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b="1" dirty="0">
                          <a:solidFill>
                            <a:schemeClr val="tx1"/>
                          </a:solidFill>
                          <a:effectLst/>
                          <a:latin typeface="+mn-lt"/>
                          <a:ea typeface="Times New Roman" panose="02020603050405020304" pitchFamily="18" charset="0"/>
                        </a:rPr>
                        <a:t>17 established writers </a:t>
                      </a:r>
                      <a:r>
                        <a:rPr lang="en-GB" sz="1200" b="0" dirty="0">
                          <a:solidFill>
                            <a:schemeClr val="tx1"/>
                          </a:solidFill>
                          <a:effectLst/>
                          <a:latin typeface="+mn-lt"/>
                          <a:ea typeface="Times New Roman" panose="02020603050405020304" pitchFamily="18" charset="0"/>
                        </a:rPr>
                        <a:t>have engaged in a high-profile projects since 1 April 2019. </a:t>
                      </a:r>
                    </a:p>
                    <a:p>
                      <a:pPr fontAlgn="base">
                        <a:spcAft>
                          <a:spcPts val="0"/>
                        </a:spcAft>
                      </a:pPr>
                      <a:r>
                        <a:rPr lang="en-GB" sz="1200" b="0" dirty="0">
                          <a:solidFill>
                            <a:schemeClr val="tx1"/>
                          </a:solidFill>
                          <a:effectLst/>
                          <a:latin typeface="+mn-lt"/>
                          <a:ea typeface="Times New Roman" panose="02020603050405020304" pitchFamily="18" charset="0"/>
                        </a:rPr>
                        <a:t>For example, </a:t>
                      </a:r>
                      <a:r>
                        <a:rPr lang="en-GB" sz="1200" b="0" dirty="0">
                          <a:solidFill>
                            <a:schemeClr val="tx1"/>
                          </a:solidFill>
                          <a:effectLst/>
                          <a:latin typeface="+mn-lt"/>
                          <a:ea typeface="Times New Roman" panose="02020603050405020304" pitchFamily="18" charset="0"/>
                          <a:hlinkClick r:id="rId2"/>
                        </a:rPr>
                        <a:t>Oliver Bullough</a:t>
                      </a:r>
                      <a:r>
                        <a:rPr lang="en-GB" sz="1200" b="0" dirty="0">
                          <a:solidFill>
                            <a:schemeClr val="tx1"/>
                          </a:solidFill>
                          <a:effectLst/>
                          <a:latin typeface="+mn-lt"/>
                          <a:ea typeface="Times New Roman" panose="02020603050405020304" pitchFamily="18" charset="0"/>
                        </a:rPr>
                        <a:t> - </a:t>
                      </a:r>
                      <a:r>
                        <a:rPr lang="en-GB" sz="1200" b="0" i="0" dirty="0">
                          <a:solidFill>
                            <a:schemeClr val="tx1"/>
                          </a:solidFill>
                          <a:effectLst/>
                          <a:latin typeface="+mn-lt"/>
                          <a:ea typeface="Times New Roman" panose="02020603050405020304" pitchFamily="18" charset="0"/>
                        </a:rPr>
                        <a:t>regular contributor to the </a:t>
                      </a:r>
                      <a:r>
                        <a:rPr lang="en-GB" sz="1200" b="0" i="1" dirty="0">
                          <a:solidFill>
                            <a:schemeClr val="tx1"/>
                          </a:solidFill>
                          <a:effectLst/>
                          <a:latin typeface="+mn-lt"/>
                          <a:ea typeface="Times New Roman" panose="02020603050405020304" pitchFamily="18" charset="0"/>
                        </a:rPr>
                        <a:t>Guardian</a:t>
                      </a:r>
                      <a:r>
                        <a:rPr lang="en-GB" sz="1200" b="0" i="0" dirty="0">
                          <a:solidFill>
                            <a:schemeClr val="tx1"/>
                          </a:solidFill>
                          <a:effectLst/>
                          <a:latin typeface="+mn-lt"/>
                          <a:ea typeface="Times New Roman" panose="02020603050405020304" pitchFamily="18" charset="0"/>
                        </a:rPr>
                        <a:t> and </a:t>
                      </a:r>
                      <a:r>
                        <a:rPr lang="en-GB" sz="1200" b="0" dirty="0">
                          <a:solidFill>
                            <a:schemeClr val="tx1"/>
                          </a:solidFill>
                          <a:effectLst/>
                          <a:latin typeface="+mn-lt"/>
                          <a:ea typeface="Times New Roman" panose="02020603050405020304" pitchFamily="18" charset="0"/>
                        </a:rPr>
                        <a:t>author of </a:t>
                      </a:r>
                      <a:r>
                        <a:rPr lang="en-GB" sz="1200" b="0" i="1" dirty="0">
                          <a:solidFill>
                            <a:schemeClr val="tx1"/>
                          </a:solidFill>
                          <a:effectLst/>
                          <a:latin typeface="+mn-lt"/>
                          <a:ea typeface="Times New Roman" panose="02020603050405020304" pitchFamily="18" charset="0"/>
                        </a:rPr>
                        <a:t>Sunday</a:t>
                      </a:r>
                      <a:r>
                        <a:rPr lang="en-GB" sz="1200" b="0" dirty="0">
                          <a:solidFill>
                            <a:schemeClr val="tx1"/>
                          </a:solidFill>
                          <a:effectLst/>
                          <a:latin typeface="+mn-lt"/>
                          <a:ea typeface="Times New Roman" panose="02020603050405020304" pitchFamily="18" charset="0"/>
                        </a:rPr>
                        <a:t> </a:t>
                      </a:r>
                      <a:r>
                        <a:rPr lang="en-GB" sz="1200" b="0" i="1" dirty="0">
                          <a:solidFill>
                            <a:schemeClr val="tx1"/>
                          </a:solidFill>
                          <a:effectLst/>
                          <a:latin typeface="+mn-lt"/>
                          <a:ea typeface="Times New Roman" panose="02020603050405020304" pitchFamily="18" charset="0"/>
                        </a:rPr>
                        <a:t>Times </a:t>
                      </a:r>
                      <a:r>
                        <a:rPr lang="en-GB" sz="1200" b="0" i="0" dirty="0">
                          <a:solidFill>
                            <a:schemeClr val="tx1"/>
                          </a:solidFill>
                          <a:effectLst/>
                          <a:latin typeface="+mn-lt"/>
                          <a:ea typeface="Times New Roman" panose="02020603050405020304" pitchFamily="18" charset="0"/>
                        </a:rPr>
                        <a:t>Bestseller</a:t>
                      </a:r>
                      <a:r>
                        <a:rPr lang="en-GB" sz="1200" b="0" i="1" dirty="0">
                          <a:solidFill>
                            <a:schemeClr val="tx1"/>
                          </a:solidFill>
                          <a:effectLst/>
                          <a:latin typeface="+mn-lt"/>
                          <a:ea typeface="Times New Roman" panose="02020603050405020304" pitchFamily="18" charset="0"/>
                        </a:rPr>
                        <a:t> </a:t>
                      </a:r>
                      <a:r>
                        <a:rPr lang="en-GB" sz="1200" b="0" dirty="0">
                          <a:solidFill>
                            <a:schemeClr val="tx1"/>
                          </a:solidFill>
                          <a:effectLst/>
                          <a:latin typeface="+mn-lt"/>
                          <a:ea typeface="Times New Roman" panose="02020603050405020304" pitchFamily="18" charset="0"/>
                        </a:rPr>
                        <a:t>&amp; Business Book of the Year ‘</a:t>
                      </a:r>
                      <a:r>
                        <a:rPr lang="en-GB" sz="1200" b="0" i="1" dirty="0" err="1">
                          <a:solidFill>
                            <a:schemeClr val="tx1"/>
                          </a:solidFill>
                          <a:effectLst/>
                          <a:latin typeface="+mn-lt"/>
                          <a:ea typeface="Times New Roman" panose="02020603050405020304" pitchFamily="18" charset="0"/>
                        </a:rPr>
                        <a:t>Moneyland</a:t>
                      </a:r>
                      <a:r>
                        <a:rPr lang="en-GB" sz="1200" b="0" i="1" dirty="0">
                          <a:solidFill>
                            <a:schemeClr val="tx1"/>
                          </a:solidFill>
                          <a:effectLst/>
                          <a:latin typeface="+mn-lt"/>
                          <a:ea typeface="Times New Roman" panose="02020603050405020304" pitchFamily="18" charset="0"/>
                        </a:rPr>
                        <a:t>’</a:t>
                      </a:r>
                      <a:r>
                        <a:rPr lang="en-GB" sz="1200" b="0" i="0" dirty="0">
                          <a:solidFill>
                            <a:schemeClr val="tx1"/>
                          </a:solidFill>
                          <a:effectLst/>
                          <a:latin typeface="+mn-lt"/>
                          <a:ea typeface="Times New Roman" panose="02020603050405020304" pitchFamily="18" charset="0"/>
                        </a:rPr>
                        <a:t> - won the Creative Non-fiction Category at Wales Book of the Year 2019. </a:t>
                      </a:r>
                      <a:r>
                        <a:rPr lang="en-GB" sz="1200" b="1" i="0" dirty="0">
                          <a:solidFill>
                            <a:schemeClr val="tx1"/>
                          </a:solidFill>
                          <a:effectLst/>
                          <a:latin typeface="+mn-lt"/>
                          <a:ea typeface="Calibri" panose="020F0502020204030204" pitchFamily="34" charset="0"/>
                          <a:cs typeface="Calibri" panose="020F0502020204030204" pitchFamily="34" charset="0"/>
                        </a:rPr>
                        <a:t>18 literary works </a:t>
                      </a:r>
                      <a:r>
                        <a:rPr lang="en-GB" sz="1200" b="0" i="0" dirty="0">
                          <a:solidFill>
                            <a:schemeClr val="tx1"/>
                          </a:solidFill>
                          <a:effectLst/>
                          <a:latin typeface="+mn-lt"/>
                          <a:ea typeface="Calibri" panose="020F0502020204030204" pitchFamily="34" charset="0"/>
                          <a:cs typeface="Calibri" panose="020F0502020204030204" pitchFamily="34" charset="0"/>
                        </a:rPr>
                        <a:t>were featured on the shortlist for Wales Book of the Year 2019 and 7 of these were winning titles. Overall, 143 literary works were submitted for the award. </a:t>
                      </a:r>
                      <a:endParaRPr lang="en-GB" sz="1200" b="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fontAlgn="base">
                        <a:spcBef>
                          <a:spcPts val="0"/>
                        </a:spcBef>
                        <a:spcAft>
                          <a:spcPts val="0"/>
                        </a:spcAft>
                      </a:pPr>
                      <a:endParaRPr lang="en-GB" sz="1200" kern="1200" dirty="0">
                        <a:solidFill>
                          <a:schemeClr val="tx1"/>
                        </a:solidFill>
                        <a:effectLst/>
                        <a:latin typeface="+mn-lt"/>
                        <a:ea typeface="+mn-ea"/>
                        <a:cs typeface="+mn-cs"/>
                      </a:endParaRPr>
                    </a:p>
                    <a:p>
                      <a:pPr algn="l" fontAlgn="base">
                        <a:spcBef>
                          <a:spcPts val="0"/>
                        </a:spcBef>
                        <a:spcAft>
                          <a:spcPts val="0"/>
                        </a:spcAft>
                      </a:pPr>
                      <a:endParaRPr lang="en-GB" sz="1200" kern="1200" dirty="0">
                        <a:solidFill>
                          <a:schemeClr val="tx1"/>
                        </a:solidFill>
                        <a:effectLst/>
                        <a:latin typeface="+mn-lt"/>
                        <a:ea typeface="+mn-ea"/>
                        <a:cs typeface="+mn-cs"/>
                      </a:endParaRPr>
                    </a:p>
                    <a:p>
                      <a:pPr algn="l" fontAlgn="base">
                        <a:spcBef>
                          <a:spcPts val="0"/>
                        </a:spcBef>
                        <a:spcAft>
                          <a:spcPts val="0"/>
                        </a:spcAft>
                      </a:pPr>
                      <a:endParaRPr lang="en-GB" sz="1200" kern="1200" dirty="0">
                        <a:solidFill>
                          <a:schemeClr val="tx1"/>
                        </a:solidFill>
                        <a:effectLst/>
                        <a:latin typeface="+mn-lt"/>
                        <a:ea typeface="+mn-ea"/>
                        <a:cs typeface="+mn-cs"/>
                      </a:endParaRPr>
                    </a:p>
                    <a:p>
                      <a:pPr algn="l" fontAlgn="base">
                        <a:spcBef>
                          <a:spcPts val="0"/>
                        </a:spcBef>
                        <a:spcAft>
                          <a:spcPts val="0"/>
                        </a:spcAft>
                      </a:pPr>
                      <a:endParaRPr lang="en-GB" sz="1200" kern="1200" dirty="0">
                        <a:solidFill>
                          <a:schemeClr val="tx1"/>
                        </a:solidFill>
                        <a:effectLst/>
                        <a:latin typeface="+mn-lt"/>
                        <a:ea typeface="+mn-ea"/>
                        <a:cs typeface="+mn-cs"/>
                      </a:endParaRPr>
                    </a:p>
                    <a:p>
                      <a:pPr algn="l" fontAlgn="base">
                        <a:spcBef>
                          <a:spcPts val="0"/>
                        </a:spcBef>
                        <a:spcAft>
                          <a:spcPts val="0"/>
                        </a:spcAft>
                      </a:pPr>
                      <a:endParaRPr lang="en-GB" sz="1200" kern="1200" dirty="0">
                        <a:solidFill>
                          <a:schemeClr val="tx1"/>
                        </a:solidFill>
                        <a:effectLst/>
                        <a:latin typeface="+mn-lt"/>
                        <a:ea typeface="+mn-ea"/>
                        <a:cs typeface="+mn-cs"/>
                      </a:endParaRPr>
                    </a:p>
                    <a:p>
                      <a:pPr algn="l" fontAlgn="base">
                        <a:spcBef>
                          <a:spcPts val="0"/>
                        </a:spcBef>
                        <a:spcAft>
                          <a:spcPts val="0"/>
                        </a:spcAft>
                      </a:pPr>
                      <a:endParaRPr lang="en-GB" sz="1200" kern="1200" dirty="0">
                        <a:solidFill>
                          <a:schemeClr val="tx1"/>
                        </a:solidFill>
                        <a:effectLst/>
                        <a:latin typeface="+mn-lt"/>
                        <a:ea typeface="+mn-ea"/>
                        <a:cs typeface="+mn-cs"/>
                      </a:endParaRPr>
                    </a:p>
                    <a:p>
                      <a:pPr algn="l" fontAlgn="base">
                        <a:spcBef>
                          <a:spcPts val="0"/>
                        </a:spcBef>
                        <a:spcAft>
                          <a:spcPts val="0"/>
                        </a:spcAft>
                      </a:pPr>
                      <a:endParaRPr lang="en-GB" sz="1200" kern="1200" dirty="0">
                        <a:solidFill>
                          <a:schemeClr val="tx1"/>
                        </a:solidFill>
                        <a:effectLst/>
                        <a:latin typeface="+mn-lt"/>
                        <a:ea typeface="+mn-ea"/>
                        <a:cs typeface="+mn-cs"/>
                      </a:endParaRPr>
                    </a:p>
                    <a:p>
                      <a:pPr algn="l" fontAlgn="base">
                        <a:spcBef>
                          <a:spcPts val="0"/>
                        </a:spcBef>
                        <a:spcAft>
                          <a:spcPts val="0"/>
                        </a:spcAft>
                      </a:pPr>
                      <a:endParaRPr lang="en-GB" sz="1200" kern="1200" dirty="0">
                        <a:solidFill>
                          <a:schemeClr val="tx1"/>
                        </a:solidFill>
                        <a:effectLst/>
                        <a:latin typeface="+mn-lt"/>
                        <a:ea typeface="+mn-ea"/>
                        <a:cs typeface="+mn-cs"/>
                      </a:endParaRPr>
                    </a:p>
                    <a:p>
                      <a:pPr algn="l" fontAlgn="base">
                        <a:spcBef>
                          <a:spcPts val="0"/>
                        </a:spcBef>
                        <a:spcAft>
                          <a:spcPts val="0"/>
                        </a:spcAft>
                      </a:pPr>
                      <a:endParaRPr lang="en-GB" sz="1200" kern="1200" dirty="0">
                        <a:solidFill>
                          <a:schemeClr val="tx1"/>
                        </a:solidFill>
                        <a:effectLst/>
                        <a:latin typeface="+mn-lt"/>
                        <a:ea typeface="+mn-ea"/>
                        <a:cs typeface="+mn-cs"/>
                      </a:endParaRPr>
                    </a:p>
                    <a:p>
                      <a:pPr algn="l" fontAlgn="base">
                        <a:spcBef>
                          <a:spcPts val="0"/>
                        </a:spcBef>
                        <a:spcAft>
                          <a:spcPts val="0"/>
                        </a:spcAft>
                      </a:pPr>
                      <a:r>
                        <a:rPr lang="en-GB" sz="1200" kern="1200" dirty="0">
                          <a:solidFill>
                            <a:schemeClr val="tx1"/>
                          </a:solidFill>
                          <a:effectLst/>
                          <a:latin typeface="+mn-lt"/>
                          <a:ea typeface="+mn-ea"/>
                          <a:cs typeface="+mn-cs"/>
                        </a:rPr>
                        <a:t>Our project progress and evaluation reports </a:t>
                      </a:r>
                      <a:endParaRPr lang="en-GB" sz="1200" b="0" i="0" u="none" strike="noStrike" dirty="0">
                        <a:effectLst/>
                        <a:latin typeface="+mn-lt"/>
                      </a:endParaRPr>
                    </a:p>
                    <a:p>
                      <a:pPr algn="l" fontAlgn="base">
                        <a:spcBef>
                          <a:spcPts val="0"/>
                        </a:spcBef>
                        <a:spcAft>
                          <a:spcPts val="0"/>
                        </a:spcAft>
                      </a:pPr>
                      <a:endParaRPr lang="en-GB" sz="1200" b="0" i="0" u="none" strike="noStrike" dirty="0">
                        <a:effectLst/>
                        <a:latin typeface="+mn-lt"/>
                      </a:endParaRPr>
                    </a:p>
                  </a:txBody>
                  <a:tcPr marL="54834" marR="54834" marT="76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42397190"/>
                  </a:ext>
                </a:extLst>
              </a:tr>
              <a:tr h="763398">
                <a:tc>
                  <a:txBody>
                    <a:bodyPr/>
                    <a:lstStyle/>
                    <a:p>
                      <a:pPr>
                        <a:lnSpc>
                          <a:spcPct val="107000"/>
                        </a:lnSpc>
                        <a:spcAft>
                          <a:spcPts val="800"/>
                        </a:spcAft>
                      </a:pPr>
                      <a:r>
                        <a:rPr lang="en-US" sz="1200" dirty="0">
                          <a:solidFill>
                            <a:srgbClr val="000000"/>
                          </a:solidFill>
                          <a:effectLst/>
                          <a:latin typeface="+mn-lt"/>
                          <a:ea typeface="Calibri" panose="020F0502020204030204" pitchFamily="34" charset="0"/>
                          <a:cs typeface="Calibri" panose="020F0502020204030204" pitchFamily="34" charset="0"/>
                        </a:rPr>
                        <a:t>We will collaborate on and facilitate at </a:t>
                      </a:r>
                      <a:r>
                        <a:rPr lang="en-US" sz="1200" b="1" dirty="0">
                          <a:solidFill>
                            <a:srgbClr val="000000"/>
                          </a:solidFill>
                          <a:effectLst/>
                          <a:latin typeface="+mn-lt"/>
                          <a:ea typeface="Calibri" panose="020F0502020204030204" pitchFamily="34" charset="0"/>
                          <a:cs typeface="Calibri" panose="020F0502020204030204" pitchFamily="34" charset="0"/>
                        </a:rPr>
                        <a:t>least 2 partnership and exchange projects</a:t>
                      </a:r>
                      <a:r>
                        <a:rPr lang="en-US" sz="1200" dirty="0">
                          <a:solidFill>
                            <a:srgbClr val="000000"/>
                          </a:solidFill>
                          <a:effectLst/>
                          <a:latin typeface="+mn-lt"/>
                          <a:ea typeface="Calibri" panose="020F0502020204030204" pitchFamily="34" charset="0"/>
                          <a:cs typeface="Calibri" panose="020F0502020204030204" pitchFamily="34" charset="0"/>
                        </a:rPr>
                        <a:t> outside Wales annually </a:t>
                      </a:r>
                      <a:endParaRPr lang="en-GB" sz="1200" dirty="0">
                        <a:solidFill>
                          <a:srgbClr val="000000"/>
                        </a:solidFill>
                        <a:effectLst/>
                        <a:latin typeface="+mn-lt"/>
                        <a:ea typeface="Arial Unicode MS" panose="020B0604020202020204" pitchFamily="34" charset="-128"/>
                        <a:cs typeface="Arial Unicode MS" panose="020B0604020202020204" pitchFamily="34"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b="0" dirty="0">
                          <a:solidFill>
                            <a:schemeClr val="tx1"/>
                          </a:solidFill>
                          <a:effectLst/>
                          <a:latin typeface="+mn-lt"/>
                          <a:ea typeface="Times New Roman" panose="02020603050405020304" pitchFamily="18" charset="0"/>
                          <a:cs typeface="Calibri" panose="020F0502020204030204" pitchFamily="34" charset="0"/>
                        </a:rPr>
                        <a:t>We have led</a:t>
                      </a:r>
                      <a:r>
                        <a:rPr lang="en-GB" sz="1200" b="1" dirty="0">
                          <a:solidFill>
                            <a:schemeClr val="tx1"/>
                          </a:solidFill>
                          <a:effectLst/>
                          <a:latin typeface="+mn-lt"/>
                          <a:ea typeface="Times New Roman" panose="02020603050405020304" pitchFamily="18" charset="0"/>
                          <a:cs typeface="Calibri" panose="020F0502020204030204" pitchFamily="34" charset="0"/>
                        </a:rPr>
                        <a:t> </a:t>
                      </a:r>
                      <a:r>
                        <a:rPr lang="en-GB" sz="1200" b="0" dirty="0">
                          <a:solidFill>
                            <a:schemeClr val="tx1"/>
                          </a:solidFill>
                          <a:effectLst/>
                          <a:latin typeface="+mn-lt"/>
                          <a:ea typeface="Times New Roman" panose="02020603050405020304" pitchFamily="18" charset="0"/>
                          <a:cs typeface="Calibri" panose="020F0502020204030204" pitchFamily="34" charset="0"/>
                        </a:rPr>
                        <a:t>and facilitated </a:t>
                      </a:r>
                      <a:r>
                        <a:rPr lang="en-GB" sz="1200" b="1" dirty="0">
                          <a:solidFill>
                            <a:schemeClr val="tx1"/>
                          </a:solidFill>
                          <a:effectLst/>
                          <a:latin typeface="+mn-lt"/>
                          <a:ea typeface="Times New Roman" panose="02020603050405020304" pitchFamily="18" charset="0"/>
                          <a:cs typeface="Calibri" panose="020F0502020204030204" pitchFamily="34" charset="0"/>
                        </a:rPr>
                        <a:t>3 partnership projects outside of Wales. </a:t>
                      </a:r>
                      <a:r>
                        <a:rPr lang="en-GB" sz="1200" b="0" dirty="0">
                          <a:solidFill>
                            <a:schemeClr val="tx1"/>
                          </a:solidFill>
                          <a:effectLst/>
                          <a:latin typeface="+mn-lt"/>
                          <a:ea typeface="Times New Roman" panose="02020603050405020304" pitchFamily="18" charset="0"/>
                          <a:cs typeface="Calibri" panose="020F0502020204030204" pitchFamily="34" charset="0"/>
                        </a:rPr>
                        <a:t>For example, in June 2019, award winning Welsh novelist Alys Conran took part in two events in Berlin, with support from British Council Wales’ Wales Europe 2019-2020 fund.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ase">
                        <a:spcBef>
                          <a:spcPts val="0"/>
                        </a:spcBef>
                        <a:spcAft>
                          <a:spcPts val="0"/>
                        </a:spcAft>
                      </a:pPr>
                      <a:endParaRPr lang="en-GB" sz="1200" b="0" i="0" u="none" strike="noStrike" dirty="0">
                        <a:effectLst/>
                        <a:latin typeface="Arial" panose="020B0604020202020204" pitchFamily="34" charset="0"/>
                      </a:endParaRPr>
                    </a:p>
                  </a:txBody>
                  <a:tcPr marL="54834" marR="54834" marT="76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85507699"/>
                  </a:ext>
                </a:extLst>
              </a:tr>
              <a:tr h="892262">
                <a:tc>
                  <a:txBody>
                    <a:bodyPr/>
                    <a:lstStyle/>
                    <a:p>
                      <a:pPr>
                        <a:lnSpc>
                          <a:spcPct val="107000"/>
                        </a:lnSpc>
                        <a:spcAft>
                          <a:spcPts val="800"/>
                        </a:spcAft>
                      </a:pPr>
                      <a:r>
                        <a:rPr lang="en-US" sz="1200" dirty="0">
                          <a:solidFill>
                            <a:srgbClr val="000000"/>
                          </a:solidFill>
                          <a:effectLst/>
                          <a:latin typeface="+mn-lt"/>
                          <a:ea typeface="Calibri" panose="020F0502020204030204" pitchFamily="34" charset="0"/>
                          <a:cs typeface="Calibri" panose="020F0502020204030204" pitchFamily="34" charset="0"/>
                        </a:rPr>
                        <a:t>Through our intervention, at least </a:t>
                      </a:r>
                      <a:r>
                        <a:rPr lang="en-US" sz="1200" b="1" dirty="0">
                          <a:solidFill>
                            <a:srgbClr val="000000"/>
                          </a:solidFill>
                          <a:effectLst/>
                          <a:latin typeface="+mn-lt"/>
                          <a:ea typeface="Calibri" panose="020F0502020204030204" pitchFamily="34" charset="0"/>
                          <a:cs typeface="Calibri" panose="020F0502020204030204" pitchFamily="34" charset="0"/>
                        </a:rPr>
                        <a:t>2 commissions per year </a:t>
                      </a:r>
                      <a:r>
                        <a:rPr lang="en-US" sz="1200" dirty="0">
                          <a:solidFill>
                            <a:srgbClr val="000000"/>
                          </a:solidFill>
                          <a:effectLst/>
                          <a:latin typeface="+mn-lt"/>
                          <a:ea typeface="Calibri" panose="020F0502020204030204" pitchFamily="34" charset="0"/>
                          <a:cs typeface="Calibri" panose="020F0502020204030204" pitchFamily="34" charset="0"/>
                        </a:rPr>
                        <a:t>are awarded to established writers by other </a:t>
                      </a:r>
                      <a:r>
                        <a:rPr lang="en-GB" sz="1200" dirty="0">
                          <a:solidFill>
                            <a:srgbClr val="000000"/>
                          </a:solidFill>
                          <a:effectLst/>
                          <a:latin typeface="+mn-lt"/>
                          <a:ea typeface="Calibri" panose="020F0502020204030204" pitchFamily="34" charset="0"/>
                          <a:cs typeface="Calibri" panose="020F0502020204030204" pitchFamily="34" charset="0"/>
                        </a:rPr>
                        <a:t>organisations </a:t>
                      </a:r>
                      <a:endParaRPr lang="en-GB" sz="1200" dirty="0">
                        <a:solidFill>
                          <a:srgbClr val="000000"/>
                        </a:solidFill>
                        <a:effectLst/>
                        <a:latin typeface="+mn-lt"/>
                        <a:ea typeface="Arial Unicode MS" panose="020B0604020202020204" pitchFamily="34" charset="-128"/>
                        <a:cs typeface="Arial Unicode MS" panose="020B0604020202020204" pitchFamily="34"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fontAlgn="base">
                        <a:spcAft>
                          <a:spcPts val="0"/>
                        </a:spcAft>
                        <a:buFont typeface="Calibri" panose="020F0502020204030204" pitchFamily="34" charset="0"/>
                        <a:buNone/>
                      </a:pPr>
                      <a:r>
                        <a:rPr lang="en-GB" sz="1200" b="0" dirty="0">
                          <a:effectLst/>
                          <a:latin typeface="+mn-lt"/>
                          <a:ea typeface="Times New Roman" panose="02020603050405020304" pitchFamily="18" charset="0"/>
                        </a:rPr>
                        <a:t>To date, </a:t>
                      </a:r>
                      <a:r>
                        <a:rPr lang="en-GB" sz="1200" b="1" dirty="0">
                          <a:effectLst/>
                          <a:latin typeface="+mn-lt"/>
                          <a:ea typeface="Times New Roman" panose="02020603050405020304" pitchFamily="18" charset="0"/>
                        </a:rPr>
                        <a:t>1 established writer has been awarded commissions </a:t>
                      </a:r>
                      <a:r>
                        <a:rPr lang="en-GB" sz="1200" b="0" dirty="0">
                          <a:effectLst/>
                          <a:latin typeface="+mn-lt"/>
                          <a:ea typeface="Times New Roman" panose="02020603050405020304" pitchFamily="18" charset="0"/>
                        </a:rPr>
                        <a:t>by other organisations through our intervention - the British Council commissioned Rufus Mufasa to perform her work at the Makassar International Writers Festival in Indonesia in June 2019.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ase">
                        <a:spcBef>
                          <a:spcPts val="0"/>
                        </a:spcBef>
                        <a:spcAft>
                          <a:spcPts val="0"/>
                        </a:spcAft>
                      </a:pPr>
                      <a:endParaRPr lang="en-GB" sz="1200" b="0" i="0" u="none" strike="noStrike" dirty="0">
                        <a:effectLst/>
                        <a:latin typeface="Arial" panose="020B0604020202020204" pitchFamily="34" charset="0"/>
                      </a:endParaRPr>
                    </a:p>
                  </a:txBody>
                  <a:tcPr marL="54834" marR="54834" marT="76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25082267"/>
                  </a:ext>
                </a:extLst>
              </a:tr>
              <a:tr h="839519">
                <a:tc>
                  <a:txBody>
                    <a:bodyPr/>
                    <a:lstStyle/>
                    <a:p>
                      <a:pPr>
                        <a:lnSpc>
                          <a:spcPct val="107000"/>
                        </a:lnSpc>
                        <a:spcAft>
                          <a:spcPts val="800"/>
                        </a:spcAft>
                      </a:pPr>
                      <a:r>
                        <a:rPr lang="en-US" sz="1200" dirty="0">
                          <a:solidFill>
                            <a:srgbClr val="000000"/>
                          </a:solidFill>
                          <a:effectLst/>
                          <a:latin typeface="+mn-lt"/>
                          <a:ea typeface="Calibri" panose="020F0502020204030204" pitchFamily="34" charset="0"/>
                          <a:cs typeface="Calibri" panose="020F0502020204030204" pitchFamily="34" charset="0"/>
                        </a:rPr>
                        <a:t>A minimum of </a:t>
                      </a:r>
                      <a:r>
                        <a:rPr lang="en-US" sz="1200" b="1" dirty="0">
                          <a:solidFill>
                            <a:srgbClr val="000000"/>
                          </a:solidFill>
                          <a:effectLst/>
                          <a:latin typeface="+mn-lt"/>
                          <a:ea typeface="Calibri" panose="020F0502020204030204" pitchFamily="34" charset="0"/>
                          <a:cs typeface="Calibri" panose="020F0502020204030204" pitchFamily="34" charset="0"/>
                        </a:rPr>
                        <a:t>2 early career writers </a:t>
                      </a:r>
                      <a:r>
                        <a:rPr lang="en-US" sz="1200" dirty="0">
                          <a:solidFill>
                            <a:srgbClr val="000000"/>
                          </a:solidFill>
                          <a:effectLst/>
                          <a:latin typeface="+mn-lt"/>
                          <a:ea typeface="Calibri" panose="020F0502020204030204" pitchFamily="34" charset="0"/>
                          <a:cs typeface="Calibri" panose="020F0502020204030204" pitchFamily="34" charset="0"/>
                        </a:rPr>
                        <a:t>engage with our high-profile opportunities annually </a:t>
                      </a:r>
                      <a:endParaRPr lang="en-GB" sz="1200" dirty="0">
                        <a:solidFill>
                          <a:srgbClr val="000000"/>
                        </a:solidFill>
                        <a:effectLst/>
                        <a:latin typeface="+mn-lt"/>
                        <a:ea typeface="Arial Unicode MS" panose="020B0604020202020204" pitchFamily="34" charset="-128"/>
                        <a:cs typeface="Arial Unicode MS" panose="020B0604020202020204" pitchFamily="34"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b="1" i="0" dirty="0">
                          <a:solidFill>
                            <a:schemeClr val="tx1"/>
                          </a:solidFill>
                          <a:effectLst/>
                          <a:latin typeface="+mn-lt"/>
                          <a:ea typeface="Times New Roman" panose="02020603050405020304" pitchFamily="18" charset="0"/>
                          <a:cs typeface="Calibri" panose="020F0502020204030204" pitchFamily="34" charset="0"/>
                        </a:rPr>
                        <a:t>1</a:t>
                      </a:r>
                      <a:r>
                        <a:rPr lang="en-GB" sz="1200" b="0" i="0" dirty="0">
                          <a:solidFill>
                            <a:schemeClr val="tx1"/>
                          </a:solidFill>
                          <a:effectLst/>
                          <a:latin typeface="+mn-lt"/>
                          <a:ea typeface="Times New Roman" panose="02020603050405020304" pitchFamily="18" charset="0"/>
                          <a:cs typeface="Calibri" panose="020F0502020204030204" pitchFamily="34" charset="0"/>
                        </a:rPr>
                        <a:t> </a:t>
                      </a:r>
                      <a:r>
                        <a:rPr lang="en-GB" sz="1200" b="1" i="0" dirty="0">
                          <a:solidFill>
                            <a:schemeClr val="tx1"/>
                          </a:solidFill>
                          <a:effectLst/>
                          <a:latin typeface="+mn-lt"/>
                          <a:ea typeface="Times New Roman" panose="02020603050405020304" pitchFamily="18" charset="0"/>
                          <a:cs typeface="Calibri" panose="020F0502020204030204" pitchFamily="34" charset="0"/>
                        </a:rPr>
                        <a:t>early career writer </a:t>
                      </a:r>
                      <a:r>
                        <a:rPr lang="en-GB" sz="1200" b="0" i="0" dirty="0">
                          <a:solidFill>
                            <a:schemeClr val="tx1"/>
                          </a:solidFill>
                          <a:effectLst/>
                          <a:latin typeface="+mn-lt"/>
                          <a:ea typeface="Times New Roman" panose="02020603050405020304" pitchFamily="18" charset="0"/>
                          <a:cs typeface="Calibri" panose="020F0502020204030204" pitchFamily="34" charset="0"/>
                        </a:rPr>
                        <a:t>has engaged with our high-profile opportunities so far. Mari Ellis Dunning’s Poetry Collection was shortlisted for Wales Book of the Year 2019. She has written about her experience </a:t>
                      </a:r>
                      <a:r>
                        <a:rPr lang="en-GB" sz="1200" b="0" i="0" dirty="0">
                          <a:solidFill>
                            <a:schemeClr val="tx1"/>
                          </a:solidFill>
                          <a:effectLst/>
                          <a:latin typeface="+mn-lt"/>
                          <a:ea typeface="Times New Roman" panose="02020603050405020304" pitchFamily="18" charset="0"/>
                          <a:cs typeface="Calibri" panose="020F0502020204030204" pitchFamily="34" charset="0"/>
                          <a:hlinkClick r:id="rId3"/>
                        </a:rPr>
                        <a:t>here</a:t>
                      </a:r>
                      <a:r>
                        <a:rPr lang="en-GB" sz="1200" b="0" i="0" dirty="0">
                          <a:solidFill>
                            <a:schemeClr val="tx1"/>
                          </a:solidFill>
                          <a:effectLst/>
                          <a:latin typeface="+mn-lt"/>
                          <a:ea typeface="Times New Roman" panose="02020603050405020304" pitchFamily="18" charset="0"/>
                          <a:cs typeface="Calibri" panose="020F050202020403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ase">
                        <a:spcBef>
                          <a:spcPts val="0"/>
                        </a:spcBef>
                        <a:spcAft>
                          <a:spcPts val="0"/>
                        </a:spcAft>
                      </a:pPr>
                      <a:endParaRPr lang="en-GB" sz="1200" b="0" i="0" u="none" strike="noStrike" dirty="0">
                        <a:effectLst/>
                        <a:latin typeface="Arial" panose="020B0604020202020204" pitchFamily="34" charset="0"/>
                      </a:endParaRPr>
                    </a:p>
                  </a:txBody>
                  <a:tcPr marL="54834" marR="54834" marT="76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48923681"/>
                  </a:ext>
                </a:extLst>
              </a:tr>
            </a:tbl>
          </a:graphicData>
        </a:graphic>
      </p:graphicFrame>
      <p:pic>
        <p:nvPicPr>
          <p:cNvPr id="5" name="Picture 4">
            <a:extLst>
              <a:ext uri="{FF2B5EF4-FFF2-40B4-BE49-F238E27FC236}">
                <a16:creationId xmlns="" xmlns:a16="http://schemas.microsoft.com/office/drawing/2014/main" id="{AAAF9C56-EBD9-42CA-BF7B-A8B8AC806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137" y="164856"/>
            <a:ext cx="1233018" cy="317230"/>
          </a:xfrm>
          <a:prstGeom prst="rect">
            <a:avLst/>
          </a:prstGeom>
        </p:spPr>
      </p:pic>
      <p:sp>
        <p:nvSpPr>
          <p:cNvPr id="8" name="Title 1">
            <a:extLst>
              <a:ext uri="{FF2B5EF4-FFF2-40B4-BE49-F238E27FC236}">
                <a16:creationId xmlns="" xmlns:a16="http://schemas.microsoft.com/office/drawing/2014/main" id="{3C3313ED-B4CA-442E-8C69-AD9C665C9730}"/>
              </a:ext>
            </a:extLst>
          </p:cNvPr>
          <p:cNvSpPr txBox="1">
            <a:spLocks/>
          </p:cNvSpPr>
          <p:nvPr/>
        </p:nvSpPr>
        <p:spPr>
          <a:xfrm>
            <a:off x="246137" y="954808"/>
            <a:ext cx="11086587" cy="1166884"/>
          </a:xfrm>
          <a:prstGeom prst="rect">
            <a:avLst/>
          </a:prstGeom>
        </p:spPr>
        <p:txBody>
          <a:bodyPr vert="horz" lIns="65314" tIns="32657" rIns="65314" bIns="32657" rtlCol="0" anchor="ctr">
            <a:normAutofit fontScale="92500" lnSpcReduction="20000"/>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fontAlgn="base"/>
            <a:r>
              <a:rPr lang="en-GB" sz="2200" b="1" dirty="0">
                <a:solidFill>
                  <a:srgbClr val="94B7BC"/>
                </a:solidFill>
                <a:latin typeface="Faricy New Rg" panose="020B0503000000020004" pitchFamily="34" charset="0"/>
                <a:ea typeface="Times New Roman" panose="02020603050405020304" pitchFamily="18" charset="0"/>
                <a:cs typeface="Calibri" panose="020F0502020204030204" pitchFamily="34" charset="0"/>
              </a:rPr>
              <a:t>Organisational Outputs</a:t>
            </a:r>
          </a:p>
          <a:p>
            <a:pPr fontAlgn="base"/>
            <a:r>
              <a:rPr lang="en-GB" sz="1900" dirty="0">
                <a:latin typeface="Faricy New Rg" panose="020B0503000000020004" pitchFamily="34" charset="0"/>
                <a:ea typeface="Times New Roman" panose="02020603050405020304" pitchFamily="18" charset="0"/>
                <a:cs typeface="Calibri" panose="020F0502020204030204" pitchFamily="34" charset="0"/>
              </a:rPr>
              <a:t/>
            </a:r>
            <a:br>
              <a:rPr lang="en-GB" sz="1900" dirty="0">
                <a:latin typeface="Faricy New Rg" panose="020B0503000000020004" pitchFamily="34" charset="0"/>
                <a:ea typeface="Times New Roman" panose="02020603050405020304" pitchFamily="18" charset="0"/>
                <a:cs typeface="Calibri" panose="020F0502020204030204" pitchFamily="34" charset="0"/>
              </a:rPr>
            </a:br>
            <a:r>
              <a:rPr lang="en-GB" sz="1700" dirty="0">
                <a:latin typeface="Faricy New Rg" panose="020B0503000000020004" pitchFamily="34" charset="0"/>
                <a:ea typeface="Times New Roman" panose="02020603050405020304" pitchFamily="18" charset="0"/>
                <a:cs typeface="Calibri" panose="020F0502020204030204" pitchFamily="34" charset="0"/>
              </a:rPr>
              <a:t>Activity Key Measures of Success: </a:t>
            </a:r>
            <a:r>
              <a:rPr lang="en-GB" sz="1700" b="1" dirty="0">
                <a:latin typeface="Faricy New Rg" panose="020B0503000000020004" pitchFamily="34" charset="0"/>
                <a:ea typeface="Times New Roman" panose="02020603050405020304" pitchFamily="18" charset="0"/>
                <a:cs typeface="Calibri" panose="020F0502020204030204" pitchFamily="34" charset="0"/>
              </a:rPr>
              <a:t>Wales’ Literary Culture</a:t>
            </a:r>
            <a:r>
              <a:rPr lang="en-GB" sz="1900" b="1" dirty="0">
                <a:latin typeface="Faricy New Rg" panose="020B0503000000020004" pitchFamily="34" charset="0"/>
                <a:ea typeface="Times New Roman" panose="02020603050405020304" pitchFamily="18" charset="0"/>
                <a:cs typeface="Calibri" panose="020F0502020204030204" pitchFamily="34" charset="0"/>
              </a:rPr>
              <a:t> </a:t>
            </a:r>
            <a:endParaRPr lang="en-GB" sz="1900" b="1" dirty="0">
              <a:latin typeface="Faricy New Rg" panose="020B0503000000020004" pitchFamily="34" charset="0"/>
            </a:endParaRPr>
          </a:p>
          <a:p>
            <a:pPr fontAlgn="t">
              <a:lnSpc>
                <a:spcPct val="107000"/>
              </a:lnSpc>
              <a:spcBef>
                <a:spcPts val="0"/>
              </a:spcBef>
            </a:pPr>
            <a:r>
              <a:rPr lang="en-GB" sz="2000" dirty="0">
                <a:latin typeface="Calibri" panose="020F0502020204030204" pitchFamily="34" charset="0"/>
                <a:ea typeface="Times New Roman" panose="02020603050405020304" pitchFamily="18" charset="0"/>
                <a:cs typeface="Calibri" panose="020F0502020204030204" pitchFamily="34" charset="0"/>
              </a:rPr>
              <a:t> </a:t>
            </a:r>
            <a:endParaRPr lang="en-GB" sz="2000" dirty="0">
              <a:latin typeface="Arial" panose="020B0604020202020204" pitchFamily="34" charset="0"/>
            </a:endParaRPr>
          </a:p>
          <a:p>
            <a:pPr fontAlgn="base"/>
            <a:r>
              <a:rPr lang="en-GB" sz="2000" b="1" dirty="0">
                <a:latin typeface="Faricy New Rg" panose="020B0503000000020004" pitchFamily="34" charset="0"/>
              </a:rPr>
              <a:t> </a:t>
            </a:r>
          </a:p>
        </p:txBody>
      </p:sp>
      <p:sp>
        <p:nvSpPr>
          <p:cNvPr id="2" name="Slide Number Placeholder 1">
            <a:extLst>
              <a:ext uri="{FF2B5EF4-FFF2-40B4-BE49-F238E27FC236}">
                <a16:creationId xmlns="" xmlns:a16="http://schemas.microsoft.com/office/drawing/2014/main" id="{89174995-66F4-4D13-A156-786196A26846}"/>
              </a:ext>
            </a:extLst>
          </p:cNvPr>
          <p:cNvSpPr>
            <a:spLocks noGrp="1"/>
          </p:cNvSpPr>
          <p:nvPr>
            <p:ph type="sldNum" sz="quarter" idx="12"/>
          </p:nvPr>
        </p:nvSpPr>
        <p:spPr/>
        <p:txBody>
          <a:bodyPr/>
          <a:lstStyle/>
          <a:p>
            <a:fld id="{E57F4297-ED00-4231-833B-F4A3A949EC3B}" type="slidenum">
              <a:rPr lang="en-GB" smtClean="0"/>
              <a:t>8</a:t>
            </a:fld>
            <a:endParaRPr lang="en-GB"/>
          </a:p>
        </p:txBody>
      </p:sp>
    </p:spTree>
    <p:extLst>
      <p:ext uri="{BB962C8B-B14F-4D97-AF65-F5344CB8AC3E}">
        <p14:creationId xmlns:p14="http://schemas.microsoft.com/office/powerpoint/2010/main" val="936166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7DF4418B-F0C3-4EEF-8290-02380E9CC023}"/>
              </a:ext>
            </a:extLst>
          </p:cNvPr>
          <p:cNvGraphicFramePr>
            <a:graphicFrameLocks noGrp="1"/>
          </p:cNvGraphicFramePr>
          <p:nvPr>
            <p:extLst>
              <p:ext uri="{D42A27DB-BD31-4B8C-83A1-F6EECF244321}">
                <p14:modId xmlns:p14="http://schemas.microsoft.com/office/powerpoint/2010/main" val="1686283362"/>
              </p:ext>
            </p:extLst>
          </p:nvPr>
        </p:nvGraphicFramePr>
        <p:xfrm>
          <a:off x="323273" y="1729366"/>
          <a:ext cx="11513127" cy="4570566"/>
        </p:xfrm>
        <a:graphic>
          <a:graphicData uri="http://schemas.openxmlformats.org/drawingml/2006/table">
            <a:tbl>
              <a:tblPr firstRow="1" firstCol="1" bandRow="1"/>
              <a:tblGrid>
                <a:gridCol w="4040177">
                  <a:extLst>
                    <a:ext uri="{9D8B030D-6E8A-4147-A177-3AD203B41FA5}">
                      <a16:colId xmlns="" xmlns:a16="http://schemas.microsoft.com/office/drawing/2014/main" val="3119972959"/>
                    </a:ext>
                  </a:extLst>
                </a:gridCol>
                <a:gridCol w="6337557">
                  <a:extLst>
                    <a:ext uri="{9D8B030D-6E8A-4147-A177-3AD203B41FA5}">
                      <a16:colId xmlns="" xmlns:a16="http://schemas.microsoft.com/office/drawing/2014/main" val="736020784"/>
                    </a:ext>
                  </a:extLst>
                </a:gridCol>
                <a:gridCol w="1135393">
                  <a:extLst>
                    <a:ext uri="{9D8B030D-6E8A-4147-A177-3AD203B41FA5}">
                      <a16:colId xmlns="" xmlns:a16="http://schemas.microsoft.com/office/drawing/2014/main" val="1776716464"/>
                    </a:ext>
                  </a:extLst>
                </a:gridCol>
              </a:tblGrid>
              <a:tr h="648074">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Targets for 31 March 2020</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Current Progress</a:t>
                      </a:r>
                      <a:endParaRPr lang="en-GB" sz="1300" b="1" i="0" u="none" strike="noStrike" dirty="0">
                        <a:effectLst/>
                        <a:latin typeface="Faricy New Rg" panose="020B0503000000020004" pitchFamily="34" charset="0"/>
                      </a:endParaRPr>
                    </a:p>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1 April – 31 July 2019</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tc>
                  <a:txBody>
                    <a:bodyPr/>
                    <a:lstStyle/>
                    <a:p>
                      <a:pPr algn="ctr" fontAlgn="base">
                        <a:spcBef>
                          <a:spcPts val="0"/>
                        </a:spcBef>
                        <a:spcAft>
                          <a:spcPts val="0"/>
                        </a:spcAft>
                      </a:pPr>
                      <a:r>
                        <a:rPr lang="en-GB" sz="1300" b="1" i="0" u="none" strike="noStrike" dirty="0">
                          <a:solidFill>
                            <a:srgbClr val="FFFFFF"/>
                          </a:solidFill>
                          <a:effectLst/>
                          <a:latin typeface="Faricy New Rg" panose="020B0503000000020004" pitchFamily="34" charset="0"/>
                          <a:ea typeface="Times New Roman" panose="02020603050405020304" pitchFamily="18" charset="0"/>
                          <a:cs typeface="Calibri" panose="020F0502020204030204" pitchFamily="34" charset="0"/>
                        </a:rPr>
                        <a:t>Method of data capture</a:t>
                      </a:r>
                      <a:endParaRPr lang="en-GB" sz="1300" b="1" i="0" u="none" strike="noStrike" dirty="0">
                        <a:effectLst/>
                        <a:latin typeface="Faricy New Rg" panose="020B05030000000200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B7BC"/>
                    </a:solidFill>
                  </a:tcPr>
                </a:tc>
                <a:extLst>
                  <a:ext uri="{0D108BD9-81ED-4DB2-BD59-A6C34878D82A}">
                    <a16:rowId xmlns="" xmlns:a16="http://schemas.microsoft.com/office/drawing/2014/main" val="1984690769"/>
                  </a:ext>
                </a:extLst>
              </a:tr>
              <a:tr h="1624109">
                <a:tc>
                  <a:txBody>
                    <a:bodyPr/>
                    <a:lstStyle/>
                    <a:p>
                      <a:pPr>
                        <a:lnSpc>
                          <a:spcPct val="107000"/>
                        </a:lnSpc>
                        <a:spcAft>
                          <a:spcPts val="0"/>
                        </a:spcAft>
                      </a:pPr>
                      <a:r>
                        <a:rPr lang="en-GB" sz="1200" b="1" dirty="0">
                          <a:solidFill>
                            <a:srgbClr val="000000"/>
                          </a:solidFill>
                          <a:effectLst/>
                          <a:latin typeface="+mn-lt"/>
                          <a:ea typeface="Calibri" panose="020F0502020204030204" pitchFamily="34" charset="0"/>
                          <a:cs typeface="Calibri" panose="020F0502020204030204" pitchFamily="34" charset="0"/>
                        </a:rPr>
                        <a:t>70% of our data </a:t>
                      </a:r>
                      <a:r>
                        <a:rPr lang="en-GB" sz="1200" dirty="0">
                          <a:solidFill>
                            <a:srgbClr val="000000"/>
                          </a:solidFill>
                          <a:effectLst/>
                          <a:latin typeface="+mn-lt"/>
                          <a:ea typeface="Calibri" panose="020F0502020204030204" pitchFamily="34" charset="0"/>
                          <a:cs typeface="Calibri" panose="020F0502020204030204" pitchFamily="34" charset="0"/>
                        </a:rPr>
                        <a:t>from our activity and operational projects is stored in our central monitoring &amp; evaluation (M&amp;E) hub</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dirty="0">
                          <a:effectLst/>
                          <a:latin typeface="+mn-lt"/>
                          <a:ea typeface="Times New Roman" panose="02020603050405020304" pitchFamily="18" charset="0"/>
                          <a:cs typeface="Calibri" panose="020F0502020204030204" pitchFamily="34" charset="0"/>
                        </a:rPr>
                        <a:t>T</a:t>
                      </a:r>
                      <a:r>
                        <a:rPr lang="en-GB" sz="1200" dirty="0">
                          <a:solidFill>
                            <a:srgbClr val="000000"/>
                          </a:solidFill>
                          <a:effectLst/>
                          <a:latin typeface="+mn-lt"/>
                          <a:ea typeface="Times New Roman" panose="02020603050405020304" pitchFamily="18" charset="0"/>
                          <a:cs typeface="Calibri" panose="020F0502020204030204" pitchFamily="34" charset="0"/>
                        </a:rPr>
                        <a:t>he M&amp;E central hub holds qualitative and quantitative data including client feedback, demographic break-down and general engagement figures. The Development &amp; Communications Officer currently inputs this data - staff will do this directly from the start of 2020. There are </a:t>
                      </a:r>
                      <a:r>
                        <a:rPr lang="en-GB" sz="1200" b="0" dirty="0">
                          <a:solidFill>
                            <a:srgbClr val="000000"/>
                          </a:solidFill>
                          <a:effectLst/>
                          <a:latin typeface="+mn-lt"/>
                          <a:ea typeface="Times New Roman" panose="02020603050405020304" pitchFamily="18" charset="0"/>
                          <a:cs typeface="Calibri" panose="020F0502020204030204" pitchFamily="34" charset="0"/>
                        </a:rPr>
                        <a:t>currently 516 quotes/feedback under the Writer Development Activity Pillar, 193 for Participation and 53 for Wales’ Literary Culture. There are 190 </a:t>
                      </a:r>
                      <a:r>
                        <a:rPr lang="en-GB" sz="1200" dirty="0">
                          <a:solidFill>
                            <a:srgbClr val="000000"/>
                          </a:solidFill>
                          <a:effectLst/>
                          <a:latin typeface="+mn-lt"/>
                          <a:ea typeface="Times New Roman" panose="02020603050405020304" pitchFamily="18" charset="0"/>
                          <a:cs typeface="Calibri" panose="020F0502020204030204" pitchFamily="34" charset="0"/>
                        </a:rPr>
                        <a:t>sets of numerical data. It is estimated that currently </a:t>
                      </a:r>
                      <a:r>
                        <a:rPr lang="en-GB" sz="1200" b="1" dirty="0">
                          <a:solidFill>
                            <a:srgbClr val="000000"/>
                          </a:solidFill>
                          <a:effectLst/>
                          <a:latin typeface="+mn-lt"/>
                          <a:ea typeface="Times New Roman" panose="02020603050405020304" pitchFamily="18" charset="0"/>
                          <a:cs typeface="Calibri" panose="020F0502020204030204" pitchFamily="34" charset="0"/>
                        </a:rPr>
                        <a:t>20% of our data is recorded in the M&amp;E central hub</a:t>
                      </a:r>
                      <a:r>
                        <a:rPr lang="en-GB" sz="1200" dirty="0">
                          <a:solidFill>
                            <a:srgbClr val="000000"/>
                          </a:solidFill>
                          <a:effectLst/>
                          <a:latin typeface="+mn-lt"/>
                          <a:ea typeface="Times New Roman" panose="02020603050405020304" pitchFamily="18" charset="0"/>
                          <a:cs typeface="Calibri" panose="020F0502020204030204" pitchFamily="34" charset="0"/>
                        </a:rPr>
                        <a:t>. In July 2019, we purchased an annual (discounted) membership to Survey Monkey which will support greater centralisation of data through the year. </a:t>
                      </a:r>
                      <a:endParaRPr lang="en-GB" sz="1200"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fontAlgn="base">
                        <a:spcBef>
                          <a:spcPts val="0"/>
                        </a:spcBef>
                        <a:spcAft>
                          <a:spcPts val="0"/>
                        </a:spcAft>
                      </a:pPr>
                      <a:r>
                        <a:rPr lang="en-GB" sz="1200" kern="1200" dirty="0">
                          <a:solidFill>
                            <a:schemeClr val="tx1"/>
                          </a:solidFill>
                          <a:effectLst/>
                          <a:latin typeface="+mn-lt"/>
                          <a:ea typeface="+mn-ea"/>
                          <a:cs typeface="+mn-cs"/>
                        </a:rPr>
                        <a:t>Our project progress and evaluation reports and annual</a:t>
                      </a:r>
                      <a:endParaRPr lang="en-GB" sz="1200" b="0" i="0" u="none" strike="noStrike" dirty="0">
                        <a:effectLst/>
                        <a:latin typeface="Arial" panose="020B0604020202020204" pitchFamily="34" charset="0"/>
                      </a:endParaRPr>
                    </a:p>
                    <a:p>
                      <a:pPr algn="l" fontAlgn="base">
                        <a:spcBef>
                          <a:spcPts val="0"/>
                        </a:spcBef>
                        <a:spcAft>
                          <a:spcPts val="0"/>
                        </a:spcAft>
                      </a:pPr>
                      <a:r>
                        <a:rPr lang="en-GB" sz="1200" kern="1200" dirty="0">
                          <a:solidFill>
                            <a:schemeClr val="tx1"/>
                          </a:solidFill>
                          <a:effectLst/>
                          <a:latin typeface="+mn-lt"/>
                          <a:ea typeface="+mn-ea"/>
                          <a:cs typeface="+mn-cs"/>
                        </a:rPr>
                        <a:t>MARCOMMs survey</a:t>
                      </a:r>
                      <a:endParaRPr lang="en-GB" sz="1200" b="0" i="0" u="none" strike="noStrike" dirty="0">
                        <a:effectLst/>
                        <a:latin typeface="Arial" panose="020B0604020202020204" pitchFamily="34" charset="0"/>
                      </a:endParaRPr>
                    </a:p>
                  </a:txBody>
                  <a:tcPr marL="54834" marR="54834"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42397190"/>
                  </a:ext>
                </a:extLst>
              </a:tr>
              <a:tr h="486561">
                <a:tc>
                  <a:txBody>
                    <a:bodyPr/>
                    <a:lstStyle/>
                    <a:p>
                      <a:pPr>
                        <a:lnSpc>
                          <a:spcPct val="107000"/>
                        </a:lnSpc>
                        <a:spcAft>
                          <a:spcPts val="0"/>
                        </a:spcAft>
                      </a:pPr>
                      <a:r>
                        <a:rPr lang="en-GB" sz="1200" b="1" dirty="0">
                          <a:effectLst/>
                          <a:latin typeface="+mn-lt"/>
                          <a:ea typeface="Times New Roman" panose="02020603050405020304" pitchFamily="18" charset="0"/>
                          <a:cs typeface="Calibri" panose="020F0502020204030204" pitchFamily="34" charset="0"/>
                        </a:rPr>
                        <a:t>1 Annual Report </a:t>
                      </a:r>
                      <a:r>
                        <a:rPr lang="en-GB" sz="1200" dirty="0">
                          <a:effectLst/>
                          <a:latin typeface="+mn-lt"/>
                          <a:ea typeface="Times New Roman" panose="02020603050405020304" pitchFamily="18" charset="0"/>
                          <a:cs typeface="Calibri" panose="020F0502020204030204" pitchFamily="34" charset="0"/>
                        </a:rPr>
                        <a:t>communicating our impact has been circulated </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dirty="0">
                          <a:solidFill>
                            <a:srgbClr val="000000"/>
                          </a:solidFill>
                          <a:effectLst/>
                          <a:latin typeface="+mn-lt"/>
                          <a:ea typeface="Times New Roman" panose="02020603050405020304" pitchFamily="18" charset="0"/>
                          <a:cs typeface="Calibri" panose="020F0502020204030204" pitchFamily="34" charset="0"/>
                        </a:rPr>
                        <a:t>The </a:t>
                      </a:r>
                      <a:r>
                        <a:rPr lang="en-GB" sz="1200" b="1" i="0" dirty="0">
                          <a:solidFill>
                            <a:srgbClr val="000000"/>
                          </a:solidFill>
                          <a:effectLst/>
                          <a:latin typeface="+mn-lt"/>
                          <a:ea typeface="Times New Roman" panose="02020603050405020304" pitchFamily="18" charset="0"/>
                          <a:cs typeface="Calibri" panose="020F0502020204030204" pitchFamily="34" charset="0"/>
                        </a:rPr>
                        <a:t>Annual Report has been</a:t>
                      </a:r>
                      <a:r>
                        <a:rPr lang="en-GB" sz="1200" dirty="0">
                          <a:solidFill>
                            <a:srgbClr val="000000"/>
                          </a:solidFill>
                          <a:effectLst/>
                          <a:latin typeface="+mn-lt"/>
                          <a:ea typeface="Times New Roman" panose="02020603050405020304" pitchFamily="18" charset="0"/>
                          <a:cs typeface="Calibri" panose="020F0502020204030204" pitchFamily="34" charset="0"/>
                        </a:rPr>
                        <a:t> </a:t>
                      </a:r>
                      <a:r>
                        <a:rPr lang="en-GB" sz="1200" b="1" dirty="0">
                          <a:solidFill>
                            <a:srgbClr val="000000"/>
                          </a:solidFill>
                          <a:effectLst/>
                          <a:latin typeface="+mn-lt"/>
                          <a:ea typeface="Times New Roman" panose="02020603050405020304" pitchFamily="18" charset="0"/>
                          <a:cs typeface="Calibri" panose="020F0502020204030204" pitchFamily="34" charset="0"/>
                        </a:rPr>
                        <a:t>circulated</a:t>
                      </a:r>
                      <a:r>
                        <a:rPr lang="en-GB" sz="1200" dirty="0">
                          <a:solidFill>
                            <a:srgbClr val="000000"/>
                          </a:solidFill>
                          <a:effectLst/>
                          <a:latin typeface="+mn-lt"/>
                          <a:ea typeface="Times New Roman" panose="02020603050405020304" pitchFamily="18" charset="0"/>
                          <a:cs typeface="Calibri" panose="020F0502020204030204" pitchFamily="34" charset="0"/>
                        </a:rPr>
                        <a:t> </a:t>
                      </a:r>
                      <a:r>
                        <a:rPr lang="en-GB" sz="1200" b="1" dirty="0">
                          <a:solidFill>
                            <a:srgbClr val="000000"/>
                          </a:solidFill>
                          <a:effectLst/>
                          <a:latin typeface="+mn-lt"/>
                          <a:ea typeface="Times New Roman" panose="02020603050405020304" pitchFamily="18" charset="0"/>
                          <a:cs typeface="Calibri" panose="020F0502020204030204" pitchFamily="34" charset="0"/>
                        </a:rPr>
                        <a:t>for approval </a:t>
                      </a:r>
                      <a:r>
                        <a:rPr lang="en-GB" sz="1200" dirty="0">
                          <a:solidFill>
                            <a:srgbClr val="000000"/>
                          </a:solidFill>
                          <a:effectLst/>
                          <a:latin typeface="+mn-lt"/>
                          <a:ea typeface="Times New Roman" panose="02020603050405020304" pitchFamily="18" charset="0"/>
                          <a:cs typeface="Calibri" panose="020F0502020204030204" pitchFamily="34" charset="0"/>
                        </a:rPr>
                        <a:t>at the Management Board meeting #33.</a:t>
                      </a:r>
                      <a:endParaRPr lang="en-GB" sz="1200"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ase">
                        <a:spcBef>
                          <a:spcPts val="0"/>
                        </a:spcBef>
                        <a:spcAft>
                          <a:spcPts val="0"/>
                        </a:spcAft>
                      </a:pPr>
                      <a:endParaRPr lang="en-GB" sz="1200" b="0" i="0" u="none" strike="noStrike" dirty="0">
                        <a:effectLst/>
                        <a:latin typeface="Arial" panose="020B0604020202020204" pitchFamily="34" charset="0"/>
                      </a:endParaRPr>
                    </a:p>
                  </a:txBody>
                  <a:tcPr marL="54834" marR="54834" marT="76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62706386"/>
                  </a:ext>
                </a:extLst>
              </a:tr>
              <a:tr h="897422">
                <a:tc>
                  <a:txBody>
                    <a:bodyPr/>
                    <a:lstStyle/>
                    <a:p>
                      <a:pPr>
                        <a:lnSpc>
                          <a:spcPct val="107000"/>
                        </a:lnSpc>
                        <a:spcAft>
                          <a:spcPts val="0"/>
                        </a:spcAft>
                      </a:pPr>
                      <a:r>
                        <a:rPr lang="en-GB" sz="1200" b="1" dirty="0">
                          <a:solidFill>
                            <a:srgbClr val="000000"/>
                          </a:solidFill>
                          <a:effectLst/>
                          <a:latin typeface="+mn-lt"/>
                          <a:ea typeface="Calibri" panose="020F0502020204030204" pitchFamily="34" charset="0"/>
                          <a:cs typeface="Calibri" panose="020F0502020204030204" pitchFamily="34" charset="0"/>
                        </a:rPr>
                        <a:t>12 monthly </a:t>
                      </a:r>
                      <a:r>
                        <a:rPr lang="en-GB" sz="1200" dirty="0">
                          <a:solidFill>
                            <a:srgbClr val="000000"/>
                          </a:solidFill>
                          <a:effectLst/>
                          <a:latin typeface="+mn-lt"/>
                          <a:ea typeface="Calibri" panose="020F0502020204030204" pitchFamily="34" charset="0"/>
                          <a:cs typeface="Calibri" panose="020F0502020204030204" pitchFamily="34" charset="0"/>
                        </a:rPr>
                        <a:t>and </a:t>
                      </a:r>
                      <a:r>
                        <a:rPr lang="en-GB" sz="1200" b="1" dirty="0">
                          <a:solidFill>
                            <a:srgbClr val="000000"/>
                          </a:solidFill>
                          <a:effectLst/>
                          <a:latin typeface="+mn-lt"/>
                          <a:ea typeface="Calibri" panose="020F0502020204030204" pitchFamily="34" charset="0"/>
                          <a:cs typeface="Calibri" panose="020F0502020204030204" pitchFamily="34" charset="0"/>
                        </a:rPr>
                        <a:t>4 quarterly </a:t>
                      </a:r>
                      <a:r>
                        <a:rPr lang="en-GB" sz="1200" dirty="0">
                          <a:solidFill>
                            <a:srgbClr val="000000"/>
                          </a:solidFill>
                          <a:effectLst/>
                          <a:latin typeface="+mn-lt"/>
                          <a:ea typeface="Calibri" panose="020F0502020204030204" pitchFamily="34" charset="0"/>
                          <a:cs typeface="Calibri" panose="020F0502020204030204" pitchFamily="34" charset="0"/>
                        </a:rPr>
                        <a:t>evaluation reports have been produced </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1200" b="1" dirty="0">
                          <a:solidFill>
                            <a:srgbClr val="000000"/>
                          </a:solidFill>
                          <a:effectLst/>
                          <a:latin typeface="+mn-lt"/>
                          <a:ea typeface="Times New Roman" panose="02020603050405020304" pitchFamily="18" charset="0"/>
                          <a:cs typeface="Calibri" panose="020F0502020204030204" pitchFamily="34" charset="0"/>
                        </a:rPr>
                        <a:t>This is the first</a:t>
                      </a:r>
                      <a:r>
                        <a:rPr lang="en-GB" sz="1200" dirty="0">
                          <a:solidFill>
                            <a:srgbClr val="000000"/>
                          </a:solidFill>
                          <a:effectLst/>
                          <a:latin typeface="+mn-lt"/>
                          <a:ea typeface="Times New Roman" panose="02020603050405020304" pitchFamily="18" charset="0"/>
                          <a:cs typeface="Calibri" panose="020F0502020204030204" pitchFamily="34" charset="0"/>
                        </a:rPr>
                        <a:t> </a:t>
                      </a:r>
                      <a:r>
                        <a:rPr lang="en-GB" sz="1200" b="1" dirty="0">
                          <a:solidFill>
                            <a:srgbClr val="000000"/>
                          </a:solidFill>
                          <a:effectLst/>
                          <a:latin typeface="+mn-lt"/>
                          <a:ea typeface="Times New Roman" panose="02020603050405020304" pitchFamily="18" charset="0"/>
                          <a:cs typeface="Calibri" panose="020F0502020204030204" pitchFamily="34" charset="0"/>
                        </a:rPr>
                        <a:t>of the quarterly evaluation reports</a:t>
                      </a:r>
                      <a:r>
                        <a:rPr lang="en-GB" sz="1200" dirty="0">
                          <a:solidFill>
                            <a:srgbClr val="000000"/>
                          </a:solidFill>
                          <a:effectLst/>
                          <a:latin typeface="+mn-lt"/>
                          <a:ea typeface="Times New Roman" panose="02020603050405020304" pitchFamily="18" charset="0"/>
                          <a:cs typeface="Calibri" panose="020F0502020204030204" pitchFamily="34" charset="0"/>
                        </a:rPr>
                        <a:t>.</a:t>
                      </a:r>
                      <a:r>
                        <a:rPr lang="en-GB" sz="1200" b="1" dirty="0">
                          <a:solidFill>
                            <a:srgbClr val="000000"/>
                          </a:solidFill>
                          <a:effectLst/>
                          <a:latin typeface="+mn-lt"/>
                          <a:ea typeface="Times New Roman" panose="02020603050405020304" pitchFamily="18" charset="0"/>
                          <a:cs typeface="Calibri" panose="020F0502020204030204" pitchFamily="34" charset="0"/>
                        </a:rPr>
                        <a:t> </a:t>
                      </a:r>
                      <a:r>
                        <a:rPr lang="en-GB" sz="1200" dirty="0">
                          <a:solidFill>
                            <a:srgbClr val="000000"/>
                          </a:solidFill>
                          <a:effectLst/>
                          <a:latin typeface="+mn-lt"/>
                          <a:ea typeface="Times New Roman" panose="02020603050405020304" pitchFamily="18" charset="0"/>
                          <a:cs typeface="Calibri" panose="020F0502020204030204" pitchFamily="34" charset="0"/>
                        </a:rPr>
                        <a:t>We’re </a:t>
                      </a:r>
                      <a:r>
                        <a:rPr lang="en-GB" sz="1200" b="0" dirty="0">
                          <a:solidFill>
                            <a:srgbClr val="000000"/>
                          </a:solidFill>
                          <a:effectLst/>
                          <a:latin typeface="+mn-lt"/>
                          <a:ea typeface="Times New Roman" panose="02020603050405020304" pitchFamily="18" charset="0"/>
                          <a:cs typeface="Calibri" panose="020F0502020204030204" pitchFamily="34" charset="0"/>
                        </a:rPr>
                        <a:t>working on the monthly reports </a:t>
                      </a:r>
                      <a:r>
                        <a:rPr lang="en-GB" sz="1200" dirty="0">
                          <a:solidFill>
                            <a:srgbClr val="000000"/>
                          </a:solidFill>
                          <a:effectLst/>
                          <a:latin typeface="+mn-lt"/>
                          <a:ea typeface="Times New Roman" panose="02020603050405020304" pitchFamily="18" charset="0"/>
                          <a:cs typeface="Calibri" panose="020F0502020204030204" pitchFamily="34" charset="0"/>
                        </a:rPr>
                        <a:t>(which focus on progress towards project KPIs for SMT attention) as part of the Project Management system development. These will be rolled out during the autumn. Project and organisational learning points will be added as new sections to the monthly and quarterly reports respectively.</a:t>
                      </a:r>
                      <a:endParaRPr lang="en-GB" sz="1200"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ase">
                        <a:spcBef>
                          <a:spcPts val="0"/>
                        </a:spcBef>
                        <a:spcAft>
                          <a:spcPts val="0"/>
                        </a:spcAft>
                      </a:pPr>
                      <a:endParaRPr lang="en-GB" sz="1200" b="0" i="0" u="none" strike="noStrike" dirty="0">
                        <a:effectLst/>
                        <a:latin typeface="Arial" panose="020B0604020202020204" pitchFamily="34" charset="0"/>
                      </a:endParaRPr>
                    </a:p>
                  </a:txBody>
                  <a:tcPr marL="54834" marR="54834" marT="76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02386296"/>
                  </a:ext>
                </a:extLst>
              </a:tr>
              <a:tr h="796664">
                <a:tc>
                  <a:txBody>
                    <a:bodyPr/>
                    <a:lstStyle/>
                    <a:p>
                      <a:pPr>
                        <a:lnSpc>
                          <a:spcPct val="107000"/>
                        </a:lnSpc>
                        <a:spcAft>
                          <a:spcPts val="0"/>
                        </a:spcAft>
                      </a:pPr>
                      <a:r>
                        <a:rPr lang="en-GB" sz="1200" b="1" dirty="0">
                          <a:solidFill>
                            <a:srgbClr val="000000"/>
                          </a:solidFill>
                          <a:effectLst/>
                          <a:latin typeface="+mn-lt"/>
                          <a:ea typeface="Calibri" panose="020F0502020204030204" pitchFamily="34" charset="0"/>
                          <a:cs typeface="Calibri" panose="020F0502020204030204" pitchFamily="34" charset="0"/>
                        </a:rPr>
                        <a:t>70% of new</a:t>
                      </a:r>
                      <a:r>
                        <a:rPr lang="en-GB" sz="1200" b="1" dirty="0">
                          <a:effectLst/>
                          <a:latin typeface="+mn-lt"/>
                          <a:ea typeface="Calibri" panose="020F0502020204030204" pitchFamily="34" charset="0"/>
                          <a:cs typeface="Calibri" panose="020F0502020204030204" pitchFamily="34" charset="0"/>
                        </a:rPr>
                        <a:t> or perennial projects are pitched </a:t>
                      </a:r>
                      <a:r>
                        <a:rPr lang="en-GB" sz="1200" dirty="0">
                          <a:effectLst/>
                          <a:latin typeface="+mn-lt"/>
                          <a:ea typeface="Calibri" panose="020F0502020204030204" pitchFamily="34" charset="0"/>
                          <a:cs typeface="Calibri" panose="020F0502020204030204" pitchFamily="34" charset="0"/>
                        </a:rPr>
                        <a:t>to SMT, and all reference learning points from our analysis</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GB" sz="600" b="0" i="0" dirty="0">
                          <a:solidFill>
                            <a:schemeClr val="tx1"/>
                          </a:solidFill>
                          <a:effectLst/>
                          <a:latin typeface="+mn-lt"/>
                          <a:ea typeface="Times New Roman" panose="02020603050405020304" pitchFamily="18" charset="0"/>
                          <a:cs typeface="Calibri" panose="020F0502020204030204" pitchFamily="34" charset="0"/>
                        </a:rPr>
                        <a:t/>
                      </a:r>
                      <a:br>
                        <a:rPr lang="en-GB" sz="600" b="0" i="0" dirty="0">
                          <a:solidFill>
                            <a:schemeClr val="tx1"/>
                          </a:solidFill>
                          <a:effectLst/>
                          <a:latin typeface="+mn-lt"/>
                          <a:ea typeface="Times New Roman" panose="02020603050405020304" pitchFamily="18" charset="0"/>
                          <a:cs typeface="Calibri" panose="020F0502020204030204" pitchFamily="34" charset="0"/>
                        </a:rPr>
                      </a:br>
                      <a:r>
                        <a:rPr lang="en-GB" sz="1200" b="0" i="0" dirty="0">
                          <a:solidFill>
                            <a:schemeClr val="tx1"/>
                          </a:solidFill>
                          <a:effectLst/>
                          <a:latin typeface="+mn-lt"/>
                          <a:ea typeface="Times New Roman" panose="02020603050405020304" pitchFamily="18" charset="0"/>
                          <a:cs typeface="Calibri" panose="020F0502020204030204" pitchFamily="34" charset="0"/>
                        </a:rPr>
                        <a:t>The Head of Communications and Head of Development &amp; CEO are working on a formal project pitching process. Two potential new partnership projects have been proposed and discussed at SMT meetings in this period, representing approximately </a:t>
                      </a:r>
                      <a:r>
                        <a:rPr lang="en-GB" sz="1200" b="1" i="0" dirty="0">
                          <a:solidFill>
                            <a:schemeClr val="tx1"/>
                          </a:solidFill>
                          <a:effectLst/>
                          <a:latin typeface="+mn-lt"/>
                          <a:ea typeface="Times New Roman" panose="02020603050405020304" pitchFamily="18" charset="0"/>
                          <a:cs typeface="Calibri" panose="020F0502020204030204" pitchFamily="34" charset="0"/>
                        </a:rPr>
                        <a:t>66%</a:t>
                      </a:r>
                      <a:r>
                        <a:rPr lang="en-GB" sz="1200" b="0" i="0" dirty="0">
                          <a:solidFill>
                            <a:schemeClr val="tx1"/>
                          </a:solidFill>
                          <a:effectLst/>
                          <a:latin typeface="+mn-lt"/>
                          <a:ea typeface="Times New Roman" panose="02020603050405020304" pitchFamily="18" charset="0"/>
                          <a:cs typeface="Calibri" panose="020F0502020204030204" pitchFamily="34" charset="0"/>
                        </a:rPr>
                        <a:t> </a:t>
                      </a:r>
                      <a:r>
                        <a:rPr lang="en-GB" sz="1200" b="1" i="0" dirty="0">
                          <a:solidFill>
                            <a:schemeClr val="tx1"/>
                          </a:solidFill>
                          <a:effectLst/>
                          <a:latin typeface="+mn-lt"/>
                          <a:ea typeface="Times New Roman" panose="02020603050405020304" pitchFamily="18" charset="0"/>
                          <a:cs typeface="Calibri" panose="020F0502020204030204" pitchFamily="34" charset="0"/>
                        </a:rPr>
                        <a:t>of the new projects currently in development</a:t>
                      </a:r>
                      <a:r>
                        <a:rPr lang="en-GB" sz="1200" b="0" i="0" dirty="0">
                          <a:solidFill>
                            <a:schemeClr val="tx1"/>
                          </a:solidFill>
                          <a:effectLst/>
                          <a:latin typeface="+mn-lt"/>
                          <a:ea typeface="Times New Roman" panose="02020603050405020304" pitchFamily="18" charset="0"/>
                          <a:cs typeface="Calibri" panose="020F0502020204030204" pitchFamily="34" charset="0"/>
                        </a:rPr>
                        <a:t>. </a:t>
                      </a:r>
                      <a:r>
                        <a:rPr lang="en-GB" sz="600" b="0" i="0" dirty="0">
                          <a:solidFill>
                            <a:schemeClr val="tx1"/>
                          </a:solidFill>
                          <a:effectLst/>
                          <a:latin typeface="+mn-lt"/>
                          <a:ea typeface="Times New Roman" panose="02020603050405020304" pitchFamily="18" charset="0"/>
                          <a:cs typeface="Calibri" panose="020F0502020204030204" pitchFamily="34" charset="0"/>
                        </a:rPr>
                        <a:t/>
                      </a:r>
                      <a:br>
                        <a:rPr lang="en-GB" sz="600" b="0" i="0" dirty="0">
                          <a:solidFill>
                            <a:schemeClr val="tx1"/>
                          </a:solidFill>
                          <a:effectLst/>
                          <a:latin typeface="+mn-lt"/>
                          <a:ea typeface="Times New Roman" panose="02020603050405020304" pitchFamily="18" charset="0"/>
                          <a:cs typeface="Calibri" panose="020F0502020204030204" pitchFamily="34" charset="0"/>
                        </a:rPr>
                      </a:br>
                      <a:endParaRPr lang="en-GB" sz="600" b="0" i="0" dirty="0">
                        <a:solidFill>
                          <a:schemeClr val="tx1"/>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ase">
                        <a:spcBef>
                          <a:spcPts val="0"/>
                        </a:spcBef>
                        <a:spcAft>
                          <a:spcPts val="0"/>
                        </a:spcAft>
                      </a:pPr>
                      <a:endParaRPr lang="en-GB" sz="1200" b="0" i="0" u="none" strike="noStrike" dirty="0">
                        <a:effectLst/>
                        <a:latin typeface="Arial" panose="020B0604020202020204" pitchFamily="34" charset="0"/>
                      </a:endParaRPr>
                    </a:p>
                  </a:txBody>
                  <a:tcPr marL="54834" marR="54834" marT="76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46819946"/>
                  </a:ext>
                </a:extLst>
              </a:tr>
            </a:tbl>
          </a:graphicData>
        </a:graphic>
      </p:graphicFrame>
      <p:pic>
        <p:nvPicPr>
          <p:cNvPr id="5" name="Picture 4">
            <a:extLst>
              <a:ext uri="{FF2B5EF4-FFF2-40B4-BE49-F238E27FC236}">
                <a16:creationId xmlns="" xmlns:a16="http://schemas.microsoft.com/office/drawing/2014/main" id="{AAAF9C56-EBD9-42CA-BF7B-A8B8AC806C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137" y="164856"/>
            <a:ext cx="1233018" cy="317230"/>
          </a:xfrm>
          <a:prstGeom prst="rect">
            <a:avLst/>
          </a:prstGeom>
        </p:spPr>
      </p:pic>
      <p:sp>
        <p:nvSpPr>
          <p:cNvPr id="6" name="Title 1">
            <a:extLst>
              <a:ext uri="{FF2B5EF4-FFF2-40B4-BE49-F238E27FC236}">
                <a16:creationId xmlns="" xmlns:a16="http://schemas.microsoft.com/office/drawing/2014/main" id="{4CA5748D-5325-462D-A7CB-7E61FFF56A08}"/>
              </a:ext>
            </a:extLst>
          </p:cNvPr>
          <p:cNvSpPr txBox="1">
            <a:spLocks/>
          </p:cNvSpPr>
          <p:nvPr/>
        </p:nvSpPr>
        <p:spPr>
          <a:xfrm>
            <a:off x="246137" y="899392"/>
            <a:ext cx="11086587" cy="1166884"/>
          </a:xfrm>
          <a:prstGeom prst="rect">
            <a:avLst/>
          </a:prstGeom>
        </p:spPr>
        <p:txBody>
          <a:bodyPr vert="horz" lIns="65314" tIns="32657" rIns="65314" bIns="32657" rtlCol="0" anchor="ctr">
            <a:normAutofit fontScale="92500" lnSpcReduction="20000"/>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fontAlgn="base"/>
            <a:r>
              <a:rPr lang="en-GB" sz="2200" b="1" dirty="0">
                <a:solidFill>
                  <a:srgbClr val="94B7BC"/>
                </a:solidFill>
                <a:latin typeface="Faricy New Rg" panose="020B0503000000020004" pitchFamily="34" charset="0"/>
                <a:ea typeface="Times New Roman" panose="02020603050405020304" pitchFamily="18" charset="0"/>
                <a:cs typeface="Calibri" panose="020F0502020204030204" pitchFamily="34" charset="0"/>
              </a:rPr>
              <a:t>Organisational Outputs</a:t>
            </a:r>
          </a:p>
          <a:p>
            <a:pPr fontAlgn="base"/>
            <a:r>
              <a:rPr lang="en-GB" sz="2000" dirty="0">
                <a:latin typeface="Faricy New Rg" panose="020B0503000000020004" pitchFamily="34" charset="0"/>
                <a:ea typeface="Times New Roman" panose="02020603050405020304" pitchFamily="18" charset="0"/>
                <a:cs typeface="Calibri" panose="020F0502020204030204" pitchFamily="34" charset="0"/>
              </a:rPr>
              <a:t/>
            </a:r>
            <a:br>
              <a:rPr lang="en-GB" sz="2000" dirty="0">
                <a:latin typeface="Faricy New Rg" panose="020B0503000000020004" pitchFamily="34" charset="0"/>
                <a:ea typeface="Times New Roman" panose="02020603050405020304" pitchFamily="18" charset="0"/>
                <a:cs typeface="Calibri" panose="020F0502020204030204" pitchFamily="34" charset="0"/>
              </a:rPr>
            </a:br>
            <a:r>
              <a:rPr lang="en-GB" sz="1600" dirty="0">
                <a:latin typeface="Faricy New Rg" panose="020B0503000000020004" pitchFamily="34" charset="0"/>
                <a:ea typeface="Times New Roman" panose="02020603050405020304" pitchFamily="18" charset="0"/>
                <a:cs typeface="Calibri" panose="020F0502020204030204" pitchFamily="34" charset="0"/>
              </a:rPr>
              <a:t>Operational Measures of Success:</a:t>
            </a:r>
            <a:r>
              <a:rPr lang="en-GB" sz="1600" b="1" dirty="0">
                <a:latin typeface="Faricy New Rg" panose="020B0503000000020004" pitchFamily="34" charset="0"/>
                <a:ea typeface="Times New Roman" panose="02020603050405020304" pitchFamily="18" charset="0"/>
                <a:cs typeface="Calibri" panose="020F0502020204030204" pitchFamily="34" charset="0"/>
              </a:rPr>
              <a:t> Monitoring &amp; Evaluation </a:t>
            </a:r>
            <a:endParaRPr lang="en-GB" sz="1600" dirty="0">
              <a:latin typeface="Faricy New Rg" panose="020B0503000000020004" pitchFamily="34" charset="0"/>
            </a:endParaRPr>
          </a:p>
          <a:p>
            <a:pPr fontAlgn="t">
              <a:lnSpc>
                <a:spcPct val="107000"/>
              </a:lnSpc>
              <a:spcBef>
                <a:spcPts val="0"/>
              </a:spcBef>
            </a:pPr>
            <a:r>
              <a:rPr lang="en-GB" sz="2000" dirty="0">
                <a:latin typeface="Calibri" panose="020F0502020204030204" pitchFamily="34" charset="0"/>
                <a:ea typeface="Times New Roman" panose="02020603050405020304" pitchFamily="18" charset="0"/>
                <a:cs typeface="Calibri" panose="020F0502020204030204" pitchFamily="34" charset="0"/>
              </a:rPr>
              <a:t> </a:t>
            </a:r>
            <a:endParaRPr lang="en-GB" sz="2000" dirty="0">
              <a:latin typeface="Arial" panose="020B0604020202020204" pitchFamily="34" charset="0"/>
            </a:endParaRPr>
          </a:p>
          <a:p>
            <a:pPr fontAlgn="base"/>
            <a:r>
              <a:rPr lang="en-GB" sz="2000" b="1" dirty="0">
                <a:latin typeface="Faricy New Rg" panose="020B0503000000020004" pitchFamily="34" charset="0"/>
              </a:rPr>
              <a:t> </a:t>
            </a:r>
          </a:p>
        </p:txBody>
      </p:sp>
      <p:sp>
        <p:nvSpPr>
          <p:cNvPr id="2" name="Slide Number Placeholder 1">
            <a:extLst>
              <a:ext uri="{FF2B5EF4-FFF2-40B4-BE49-F238E27FC236}">
                <a16:creationId xmlns="" xmlns:a16="http://schemas.microsoft.com/office/drawing/2014/main" id="{6E9B861D-BA63-4641-A17A-BAC35882083C}"/>
              </a:ext>
            </a:extLst>
          </p:cNvPr>
          <p:cNvSpPr>
            <a:spLocks noGrp="1"/>
          </p:cNvSpPr>
          <p:nvPr>
            <p:ph type="sldNum" sz="quarter" idx="12"/>
          </p:nvPr>
        </p:nvSpPr>
        <p:spPr/>
        <p:txBody>
          <a:bodyPr/>
          <a:lstStyle/>
          <a:p>
            <a:fld id="{E57F4297-ED00-4231-833B-F4A3A949EC3B}" type="slidenum">
              <a:rPr lang="en-GB" smtClean="0"/>
              <a:t>9</a:t>
            </a:fld>
            <a:endParaRPr lang="en-GB"/>
          </a:p>
        </p:txBody>
      </p:sp>
    </p:spTree>
    <p:extLst>
      <p:ext uri="{BB962C8B-B14F-4D97-AF65-F5344CB8AC3E}">
        <p14:creationId xmlns:p14="http://schemas.microsoft.com/office/powerpoint/2010/main" val="3095778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2875</Words>
  <Application>Microsoft Office PowerPoint</Application>
  <PresentationFormat>Widescreen</PresentationFormat>
  <Paragraphs>280</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 Unicode MS</vt:lpstr>
      <vt:lpstr>Arial</vt:lpstr>
      <vt:lpstr>Calibri</vt:lpstr>
      <vt:lpstr>Calibri Light</vt:lpstr>
      <vt:lpstr>Faricy New Lt</vt:lpstr>
      <vt:lpstr>Faricy New Rg</vt:lpstr>
      <vt:lpstr>Times New Roman</vt:lpstr>
      <vt:lpstr>Wingdings</vt:lpstr>
      <vt:lpstr>Office Theme</vt:lpstr>
      <vt:lpstr>2019/2020  Organisational Report #1  Period covered: 1 April – 31 July 2019</vt:lpstr>
      <vt:lpstr>PowerPoint Presentation</vt:lpstr>
      <vt:lpstr>  Highlights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2019/2020  Management Board and ACW Report #1  Period covered: 1 April – 31 July 2019</dc:title>
  <dc:creator>Della-Rose Hill-Katso</dc:creator>
  <cp:lastModifiedBy>Ela Pari Huws</cp:lastModifiedBy>
  <cp:revision>161</cp:revision>
  <cp:lastPrinted>2019-08-14T14:41:07Z</cp:lastPrinted>
  <dcterms:created xsi:type="dcterms:W3CDTF">2019-08-13T15:00:21Z</dcterms:created>
  <dcterms:modified xsi:type="dcterms:W3CDTF">2019-12-16T11:15:19Z</dcterms:modified>
</cp:coreProperties>
</file>