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81" r:id="rId2"/>
    <p:sldId id="274" r:id="rId3"/>
    <p:sldId id="276" r:id="rId4"/>
    <p:sldId id="279" r:id="rId5"/>
    <p:sldId id="258" r:id="rId6"/>
    <p:sldId id="260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2" r:id="rId15"/>
    <p:sldId id="283" r:id="rId16"/>
    <p:sldId id="284" r:id="rId1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nwen Price" initials="BP" lastIdx="62" clrIdx="0">
    <p:extLst>
      <p:ext uri="{19B8F6BF-5375-455C-9EA6-DF929625EA0E}">
        <p15:presenceInfo xmlns:p15="http://schemas.microsoft.com/office/powerpoint/2012/main" userId="S::Bronwen.Price@wmc.org.uk::1570855b-e4ce-4f4a-9606-7bdc3f87ff05" providerId="AD"/>
      </p:ext>
    </p:extLst>
  </p:cmAuthor>
  <p:cmAuthor id="2" name="Della-Rose Hill-Katso" initials="DH" lastIdx="53" clrIdx="1">
    <p:extLst>
      <p:ext uri="{19B8F6BF-5375-455C-9EA6-DF929625EA0E}">
        <p15:presenceInfo xmlns:p15="http://schemas.microsoft.com/office/powerpoint/2012/main" userId="S::della.hill@wmc.org.uk::aaec758b-4418-4032-a8d3-cacca73a7913" providerId="AD"/>
      </p:ext>
    </p:extLst>
  </p:cmAuthor>
  <p:cmAuthor id="3" name="LleucuSiencyn" initials="L" lastIdx="4" clrIdx="2">
    <p:extLst>
      <p:ext uri="{19B8F6BF-5375-455C-9EA6-DF929625EA0E}">
        <p15:presenceInfo xmlns:p15="http://schemas.microsoft.com/office/powerpoint/2012/main" userId="LleucuSiency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A3B7"/>
    <a:srgbClr val="E8A6B3"/>
    <a:srgbClr val="323030"/>
    <a:srgbClr val="9695A9"/>
    <a:srgbClr val="67A5BF"/>
    <a:srgbClr val="B8B2C2"/>
    <a:srgbClr val="9E96AC"/>
    <a:srgbClr val="DE7E90"/>
    <a:srgbClr val="E59AA8"/>
    <a:srgbClr val="94B7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47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12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4A3A34-58F8-4604-8019-CB791A7DF7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Management Board &amp; ACW Report #1 - 2019/20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708302-C7C8-435B-A422-B9D9B3BAEF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E8DD5-C68E-4ABF-BA73-C7B040DB2B5F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40993-88E7-45DD-8750-3C2776B0E8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2CE90-6298-437E-8FD9-BEBFF41EDE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452E3-20AA-4DFE-8DFE-46343ED57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85424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Management Board &amp; ACW Report #1 - 2019/20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D68D4-7D25-45D4-88BA-A6B33CB46789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F3A4B-9E16-49DF-BA1F-6396B01B9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47717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7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6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4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92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70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9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28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Management Board &amp; ACW Report #1 - 2019/20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F3A4B-9E16-49DF-BA1F-6396B01B9B3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859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Management Board &amp; ACW Report #1 - 2019/20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F3A4B-9E16-49DF-BA1F-6396B01B9B3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730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Management Board &amp; ACW Report #1 - 2019/20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F3A4B-9E16-49DF-BA1F-6396B01B9B3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7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Management Board &amp; ACW Report #1 - 2019/20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F3A4B-9E16-49DF-BA1F-6396B01B9B3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54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Management Board &amp; ACW Report #1 - 2019/20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F3A4B-9E16-49DF-BA1F-6396B01B9B3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54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Management Board &amp; ACW Report #1 - 2019/20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F3A4B-9E16-49DF-BA1F-6396B01B9B3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399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Management Board &amp; ACW Report #1 - 2019/20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F3A4B-9E16-49DF-BA1F-6396B01B9B3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183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Management Board &amp; ACW Report #1 - 2019/20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F3A4B-9E16-49DF-BA1F-6396B01B9B3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236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Management Board &amp; ACW Report #1 - 2019/20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F3A4B-9E16-49DF-BA1F-6396B01B9B3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558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Management Board &amp; ACW Report #1 - 2019/20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F3A4B-9E16-49DF-BA1F-6396B01B9B3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086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Management Board &amp; ACW Report #1 - 2019/20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F3A4B-9E16-49DF-BA1F-6396B01B9B3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392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Management Board &amp; ACW Report #1 - 2019/20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F3A4B-9E16-49DF-BA1F-6396B01B9B3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497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Management Board &amp; ACW Report #1 - 2019/20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F3A4B-9E16-49DF-BA1F-6396B01B9B3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432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09/08/2019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4297-ED00-4231-833B-F4A3A949E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47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09/08/2019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4297-ED00-4231-833B-F4A3A949E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86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09/08/2019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4297-ED00-4231-833B-F4A3A949E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501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09/08/2019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4297-ED00-4231-833B-F4A3A949E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188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09/08/2019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4297-ED00-4231-833B-F4A3A949E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71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09/08/2019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4297-ED00-4231-833B-F4A3A949E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636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09/08/2019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4297-ED00-4231-833B-F4A3A949E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6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09/08/2019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4297-ED00-4231-833B-F4A3A949E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021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09/08/2019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4297-ED00-4231-833B-F4A3A949E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645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09/08/2019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4297-ED00-4231-833B-F4A3A949E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326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09/08/2019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4297-ED00-4231-833B-F4A3A949E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650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09/08/2019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F4297-ED00-4231-833B-F4A3A949E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0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tynewydd.wales/blog/young-critics-weekend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adingfriends.org.uk/blog/2019/12/04/the-times-christmas-appeal-2019-read-all-the-stories-so-far/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s://www.llenyddiaethcymru.org/amdanom-ni/ein-heffaith/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vase of flowers on a kitchen counter&#10;&#10;Description automatically generated">
            <a:extLst>
              <a:ext uri="{FF2B5EF4-FFF2-40B4-BE49-F238E27FC236}">
                <a16:creationId xmlns:a16="http://schemas.microsoft.com/office/drawing/2014/main" id="{A8DBE95A-023F-4900-830D-93B76BC4F2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7" t="780" r="2054" b="30926"/>
          <a:stretch/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8901C7B-2EB4-4F68-8750-33447D5EA03E}"/>
              </a:ext>
            </a:extLst>
          </p:cNvPr>
          <p:cNvSpPr/>
          <p:nvPr/>
        </p:nvSpPr>
        <p:spPr>
          <a:xfrm>
            <a:off x="0" y="760618"/>
            <a:ext cx="6391277" cy="2125457"/>
          </a:xfrm>
          <a:prstGeom prst="rect">
            <a:avLst/>
          </a:prstGeom>
          <a:solidFill>
            <a:srgbClr val="969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7B799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989F5F-EAD7-489D-9DD6-574EE3605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259" y="1541744"/>
            <a:ext cx="6391277" cy="1225550"/>
          </a:xfrm>
        </p:spPr>
        <p:txBody>
          <a:bodyPr>
            <a:noAutofit/>
          </a:bodyPr>
          <a:lstStyle/>
          <a:p>
            <a:pPr algn="l" fontAlgn="base"/>
            <a:r>
              <a:rPr lang="en-GB" sz="2400" b="1" dirty="0">
                <a:solidFill>
                  <a:schemeClr val="bg1"/>
                </a:solidFill>
                <a:latin typeface="Faricy New Rg" panose="020B0503000000020004" pitchFamily="34" charset="0"/>
              </a:rPr>
              <a:t>2019/2020</a:t>
            </a:r>
            <a:br>
              <a:rPr lang="en-GB" sz="2400" b="1" dirty="0">
                <a:solidFill>
                  <a:schemeClr val="bg1"/>
                </a:solidFill>
                <a:latin typeface="Faricy New Rg" panose="020B0503000000020004" pitchFamily="34" charset="0"/>
              </a:rPr>
            </a:br>
            <a:br>
              <a:rPr lang="en-GB" sz="2400" b="1" dirty="0">
                <a:solidFill>
                  <a:schemeClr val="bg1"/>
                </a:solidFill>
                <a:latin typeface="Faricy New Rg" panose="020B0503000000020004" pitchFamily="34" charset="0"/>
              </a:rPr>
            </a:br>
            <a:r>
              <a:rPr lang="cy-GB" sz="2400" b="1" dirty="0">
                <a:solidFill>
                  <a:srgbClr val="323030"/>
                </a:solidFill>
                <a:latin typeface="Faricy New Rg" panose="020B0503000000020004"/>
              </a:rPr>
              <a:t>Adroddiad i'r Bwrdd Rheoli a Chyngor Celfyddydau Cymru #3</a:t>
            </a:r>
            <a:br>
              <a:rPr lang="en-GB" sz="2400" b="1" dirty="0">
                <a:solidFill>
                  <a:schemeClr val="bg1"/>
                </a:solidFill>
                <a:latin typeface="Faricy New Rg" panose="020B0503000000020004" pitchFamily="34" charset="0"/>
              </a:rPr>
            </a:br>
            <a:br>
              <a:rPr lang="en-GB" sz="2400" b="1" dirty="0">
                <a:solidFill>
                  <a:schemeClr val="bg1"/>
                </a:solidFill>
                <a:latin typeface="Faricy New Rg" panose="020B0503000000020004" pitchFamily="34" charset="0"/>
              </a:rPr>
            </a:br>
            <a:r>
              <a:rPr lang="cy-GB" sz="1400" b="1" dirty="0">
                <a:solidFill>
                  <a:srgbClr val="FFFFFF"/>
                </a:solidFill>
                <a:latin typeface="Faricy New Rg" panose="020B0503000000020004"/>
              </a:rPr>
              <a:t>Cyfnod dan sylw: </a:t>
            </a:r>
            <a:r>
              <a:rPr lang="en-GB" sz="1400" b="1" dirty="0">
                <a:solidFill>
                  <a:schemeClr val="bg1"/>
                </a:solidFill>
                <a:latin typeface="Faricy New Rg" panose="020B0503000000020004" pitchFamily="34" charset="0"/>
              </a:rPr>
              <a:t>1 </a:t>
            </a:r>
            <a:r>
              <a:rPr lang="en-GB" sz="1400" b="1" dirty="0" err="1">
                <a:solidFill>
                  <a:schemeClr val="bg1"/>
                </a:solidFill>
                <a:latin typeface="Faricy New Rg" panose="020B0503000000020004" pitchFamily="34" charset="0"/>
              </a:rPr>
              <a:t>Hydref</a:t>
            </a:r>
            <a:r>
              <a:rPr lang="en-GB" sz="1400" b="1" dirty="0">
                <a:solidFill>
                  <a:schemeClr val="bg1"/>
                </a:solidFill>
                <a:latin typeface="Faricy New Rg" panose="020B0503000000020004" pitchFamily="34" charset="0"/>
              </a:rPr>
              <a:t> – 31 </a:t>
            </a:r>
            <a:r>
              <a:rPr lang="en-GB" sz="1400" b="1" dirty="0" err="1">
                <a:solidFill>
                  <a:schemeClr val="bg1"/>
                </a:solidFill>
                <a:latin typeface="Faricy New Rg" panose="020B0503000000020004" pitchFamily="34" charset="0"/>
              </a:rPr>
              <a:t>Rhagfyr</a:t>
            </a:r>
            <a:r>
              <a:rPr lang="en-GB" sz="1400" b="1" dirty="0">
                <a:solidFill>
                  <a:schemeClr val="bg1"/>
                </a:solidFill>
                <a:latin typeface="Faricy New Rg" panose="020B0503000000020004" pitchFamily="34" charset="0"/>
              </a:rPr>
              <a:t> 2019</a:t>
            </a:r>
            <a:endParaRPr lang="en-GB" sz="2400" b="1" dirty="0">
              <a:solidFill>
                <a:schemeClr val="bg1"/>
              </a:solidFill>
              <a:latin typeface="Faricy New Rg" panose="020B05030000000200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1AE19-6102-4816-B4F1-67FF25B7A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4297-ED00-4231-833B-F4A3A949EC3B}" type="slidenum">
              <a:rPr lang="en-GB" smtClean="0"/>
              <a:t>1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A4D0DC-7A64-4560-9624-BB0B8EB4F201}"/>
              </a:ext>
            </a:extLst>
          </p:cNvPr>
          <p:cNvSpPr/>
          <p:nvPr/>
        </p:nvSpPr>
        <p:spPr>
          <a:xfrm>
            <a:off x="0" y="6239612"/>
            <a:ext cx="4305300" cy="299300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7B7992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1F3E63-9216-4E2D-BEB3-ECFCBE2895CA}"/>
              </a:ext>
            </a:extLst>
          </p:cNvPr>
          <p:cNvSpPr txBox="1">
            <a:spLocks/>
          </p:cNvSpPr>
          <p:nvPr/>
        </p:nvSpPr>
        <p:spPr>
          <a:xfrm rot="10800000" flipV="1">
            <a:off x="-89581" y="6139115"/>
            <a:ext cx="4394881" cy="365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y-GB" sz="1000" dirty="0">
                <a:solidFill>
                  <a:schemeClr val="bg1"/>
                </a:solidFill>
                <a:latin typeface="Faricy New Lt" panose="020B0303000000020004" pitchFamily="34" charset="0"/>
              </a:rPr>
              <a:t>Bwythyn Encil Awduron Nant, Canolfan Ysgrifennu Tŷ Newydd</a:t>
            </a:r>
            <a:r>
              <a:rPr lang="cy-GB" sz="1100" dirty="0">
                <a:solidFill>
                  <a:schemeClr val="bg1"/>
                </a:solidFill>
                <a:latin typeface="Faricy New Lt" panose="020B0303000000020004" pitchFamily="34" charset="0"/>
              </a:rPr>
              <a:t>.</a:t>
            </a:r>
            <a:endParaRPr lang="en-GB" sz="1100" dirty="0">
              <a:solidFill>
                <a:schemeClr val="bg1"/>
              </a:solidFill>
              <a:latin typeface="Faricy New Lt" panose="020B0303000000020004" pitchFamily="34" charset="0"/>
            </a:endParaRP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6B18ECEE-D18B-4985-9667-D021B1DFB9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22030"/>
            <a:ext cx="3408115" cy="87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2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8"/>
    </mc:Choice>
    <mc:Fallback xmlns="">
      <p:transition spd="slow" advTm="295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F4418B-F0C3-4EEF-8290-02380E9CC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599622"/>
              </p:ext>
            </p:extLst>
          </p:nvPr>
        </p:nvGraphicFramePr>
        <p:xfrm>
          <a:off x="343918" y="1573665"/>
          <a:ext cx="11580869" cy="5170980"/>
        </p:xfrm>
        <a:graphic>
          <a:graphicData uri="http://schemas.openxmlformats.org/drawingml/2006/table">
            <a:tbl>
              <a:tblPr firstRow="1" firstCol="1" bandRow="1"/>
              <a:tblGrid>
                <a:gridCol w="2760466">
                  <a:extLst>
                    <a:ext uri="{9D8B030D-6E8A-4147-A177-3AD203B41FA5}">
                      <a16:colId xmlns:a16="http://schemas.microsoft.com/office/drawing/2014/main" val="3119972959"/>
                    </a:ext>
                  </a:extLst>
                </a:gridCol>
                <a:gridCol w="5539658">
                  <a:extLst>
                    <a:ext uri="{9D8B030D-6E8A-4147-A177-3AD203B41FA5}">
                      <a16:colId xmlns:a16="http://schemas.microsoft.com/office/drawing/2014/main" val="736020784"/>
                    </a:ext>
                  </a:extLst>
                </a:gridCol>
                <a:gridCol w="2008605">
                  <a:extLst>
                    <a:ext uri="{9D8B030D-6E8A-4147-A177-3AD203B41FA5}">
                      <a16:colId xmlns:a16="http://schemas.microsoft.com/office/drawing/2014/main" val="965115507"/>
                    </a:ext>
                  </a:extLst>
                </a:gridCol>
                <a:gridCol w="1272140">
                  <a:extLst>
                    <a:ext uri="{9D8B030D-6E8A-4147-A177-3AD203B41FA5}">
                      <a16:colId xmlns:a16="http://schemas.microsoft.com/office/drawing/2014/main" val="1776716464"/>
                    </a:ext>
                  </a:extLst>
                </a:gridCol>
              </a:tblGrid>
              <a:tr h="538553"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Targedau ar gyfer 31 Mawrth 2020</a:t>
                      </a: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Cynnydd Presennol</a:t>
                      </a:r>
                    </a:p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1 </a:t>
                      </a:r>
                      <a:r>
                        <a:rPr lang="en-GB" sz="1300" b="1" dirty="0" err="1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Hydref</a:t>
                      </a: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 – 31 </a:t>
                      </a:r>
                      <a:r>
                        <a:rPr lang="en-GB" sz="1300" b="1" dirty="0" err="1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Rhagfyr</a:t>
                      </a: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 2019</a:t>
                      </a:r>
                      <a:endParaRPr lang="en-GB" sz="1300" b="1" i="0" u="none" strike="noStrike" dirty="0">
                        <a:effectLst/>
                        <a:latin typeface="Faricy New Rg" panose="020B0503000000020004" pitchFamily="34" charset="0"/>
                      </a:endParaRP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Cynnydd Cyffredinol</a:t>
                      </a:r>
                    </a:p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1 Ebrill </a:t>
                      </a:r>
                      <a:r>
                        <a:rPr lang="en-GB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Faricy New Rg" panose="020B0503000000020004" pitchFamily="34" charset="0"/>
                        </a:rPr>
                        <a:t>– </a:t>
                      </a: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31 </a:t>
                      </a:r>
                      <a:r>
                        <a:rPr lang="en-GB" sz="1300" b="1" dirty="0" err="1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Rhagfyr</a:t>
                      </a: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 2019</a:t>
                      </a:r>
                      <a:endParaRPr lang="en-GB" sz="1300" b="1" i="0" u="none" strike="noStrike" dirty="0">
                        <a:solidFill>
                          <a:schemeClr val="bg1"/>
                        </a:solidFill>
                        <a:effectLst/>
                        <a:latin typeface="Faricy New Rg" panose="020B0503000000020004" pitchFamily="34" charset="0"/>
                      </a:endParaRP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Dull casglu data</a:t>
                      </a: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690769"/>
                  </a:ext>
                </a:extLst>
              </a:tr>
              <a:tr h="1012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cy-GB" sz="105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Mae </a:t>
                      </a:r>
                      <a:r>
                        <a:rPr lang="cy-GB" sz="105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40% o'r staff</a:t>
                      </a:r>
                      <a:r>
                        <a:rPr lang="cy-GB" sz="105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wedi bod i o leiaf </a:t>
                      </a:r>
                      <a:r>
                        <a:rPr lang="cy-GB" sz="105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dair sesiwn hyfforddi ar draws timau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Mae </a:t>
                      </a:r>
                      <a:r>
                        <a:rPr lang="cy-GB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sesiwn hyfforddiant i dimau amrywiol </a:t>
                      </a:r>
                      <a:r>
                        <a:rPr lang="cy-GB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wedi cael eu cynnal. Bu’r holl aelodau o staff mewn 2 sesiwn hyfforddiant ar bolisïau newydd a pholisïau wedi’u diweddaru (Taliadau i Ymddiriedolwyr/Caffael/Teithio a Chynhaliaeth) a’r Cynllun Gweithredu Cydraddoldeb, Amrywiaeth a Chynhwysiant. Bu ymgynghorwyr allanol yn rhoi hyfforddiant i’r holl staff ar Ragfarn Ddiarwybod, ac i’r Uwch Dîm Rheoli ar Reoli Llinell.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Mae </a:t>
                      </a:r>
                      <a:r>
                        <a:rPr lang="cy-GB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sesiwn hyfforddiant i dimau amrywiol </a:t>
                      </a:r>
                      <a:r>
                        <a:rPr lang="cy-GB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wedi’u cynnal hyd yma, gyda chyfartaledd o </a:t>
                      </a:r>
                      <a:r>
                        <a:rPr lang="cy-GB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 o’r staff </a:t>
                      </a:r>
                      <a:r>
                        <a:rPr lang="cy-GB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yn bresennol.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cy-GB" sz="105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</a:rPr>
                        <a:t>Ein hadroddiadau gwerthuso a chynnydd prosiectau </a:t>
                      </a: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397190"/>
                  </a:ext>
                </a:extLst>
              </a:tr>
              <a:tr h="845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cy-GB" sz="105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Mae o leiaf </a:t>
                      </a:r>
                      <a:r>
                        <a:rPr lang="cy-GB" sz="105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 aelod o staff</a:t>
                      </a:r>
                      <a:r>
                        <a:rPr lang="cy-GB" sz="105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wedi elwa ar gyfleoedd datblygu proffesiynol parhaus (e.e. cyrsiau)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Mae </a:t>
                      </a:r>
                      <a:r>
                        <a:rPr lang="cy-GB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aelod o staff </a:t>
                      </a:r>
                      <a:r>
                        <a:rPr lang="cy-GB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yn elwa o ddatblygu proffesiynol parhaus yn ystod y cyfnod hwn. Mae ein Swyddog Cyllid wrthi’n astudio ar gyfer cymhwyster cyfrifyddu AAT Lefel 4 ac mae ein </a:t>
                      </a:r>
                      <a:r>
                        <a:rPr lang="cy-GB" sz="105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</a:t>
                      </a:r>
                      <a:r>
                        <a:rPr lang="cy-GB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Creadigol yn dilyn rhaglen hyfforddiant a mentora busnes fel rhan o’r Cynllun Interniaeth Greadigol Celfyddydau a Busnes.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Mae </a:t>
                      </a:r>
                      <a:r>
                        <a:rPr lang="cy-GB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aelod o staff </a:t>
                      </a:r>
                      <a:r>
                        <a:rPr lang="cy-GB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hyd yma wedi elwa o gyfleoedd datblygu proffesiynol parhaus.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34" marR="54834" marT="76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706386"/>
                  </a:ext>
                </a:extLst>
              </a:tr>
              <a:tr h="10229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cy-GB" sz="105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Mae lefelau boddhad staff wedi cynyddu </a:t>
                      </a:r>
                      <a:r>
                        <a:rPr lang="cy-GB" sz="105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o leiaf 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Bydd arolwg o les y staff yn cael ei gynnal ar ôl yr Adolygiad Sefydliadol ac fel rhan o Gynllun Lles y Staff. Bydd hyn yn rhoi data sylfaenol ar gyfer y targed hwn. 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2219325" algn="l"/>
                        </a:tabLst>
                        <a:defRPr/>
                      </a:pPr>
                      <a:r>
                        <a:rPr lang="cy-GB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cy-GB" sz="105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</a:rPr>
                        <a:t>Fel y nodwyd i'r chwith.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cy-GB" sz="10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</a:rPr>
                        <a:t>Dadansoddiad o ddiwylliant y cwmni fel rhan o'r Cynllun Llesiant Staff a'r broses Adolygu Datblygiad Perfformiad</a:t>
                      </a: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386296"/>
                  </a:ext>
                </a:extLst>
              </a:tr>
              <a:tr h="10272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cy-GB" sz="105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Mae </a:t>
                      </a:r>
                      <a:r>
                        <a:rPr lang="cy-GB" sz="105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o leiaf 5% </a:t>
                      </a:r>
                      <a:r>
                        <a:rPr lang="cy-GB" sz="105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o'n cyflogeion, gwirfoddolwyr, contractwyr a Chyfarwyddwyr yn bobl dduon, Asiaidd ac o leiafrifoedd ethnig, mae gan </a:t>
                      </a:r>
                      <a:r>
                        <a:rPr lang="cy-GB" sz="105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5%</a:t>
                      </a:r>
                      <a:r>
                        <a:rPr lang="cy-GB" sz="105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anableddau, ac mae </a:t>
                      </a:r>
                      <a:r>
                        <a:rPr lang="cy-GB" sz="105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</a:t>
                      </a:r>
                      <a:r>
                        <a:rPr lang="cy-GB" sz="105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o'r rhain yn uwch aelod o staff ac yn aelod o'r Bwrdd (yn ddibynnol ar fod lleoedd gwag yn codi)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Mae </a:t>
                      </a:r>
                      <a:r>
                        <a:rPr lang="cy-GB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11.45% </a:t>
                      </a:r>
                      <a:r>
                        <a:rPr lang="cy-GB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o’n gweithwyr, gwirfoddolwyr, contractwyr a Chyfarwyddwyr yn unigolion o gefndiroedd Pobl Dduon, Asiaidd a Lleiafrifoedd Ethnig, ac mae </a:t>
                      </a:r>
                      <a:r>
                        <a:rPr lang="cy-GB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cy-GB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o’r rhain mewn swyddi uwch.  Mae gan 0%</a:t>
                      </a:r>
                      <a:r>
                        <a:rPr lang="cy-GB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y-GB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o’n gweithwyr, gwirfoddolwyr, contractwyr a Chyfarwyddwyr anableddau, er ein bod newydd gytuno ar delerau ar gyfer intern sydd â nam symudedd, a fydd yn dechrau ym mis Ebrill 2020. Gwnaed 3 penodiad yn y cyfnod hwn.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2219325" algn="l"/>
                        </a:tabLst>
                        <a:defRPr/>
                      </a:pPr>
                      <a:r>
                        <a:rPr lang="cy-GB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y-GB" sz="105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</a:rPr>
                        <a:t>Fel y nodwyd i'r chwith.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cy-GB" sz="105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</a:rPr>
                        <a:t>Ein hadroddiadau gwerthuso a chynnydd prosiectau </a:t>
                      </a: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819946"/>
                  </a:ext>
                </a:extLst>
              </a:tr>
              <a:tr h="673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cy-GB" sz="105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Byddwn wedi gweithio gydag o leiaf </a:t>
                      </a:r>
                      <a:r>
                        <a:rPr lang="cy-GB" sz="105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 gwirfoddolwr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Rydym wedi gweithio â </a:t>
                      </a:r>
                      <a:r>
                        <a:rPr lang="cy-GB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o wirfoddolwyr </a:t>
                      </a:r>
                      <a:r>
                        <a:rPr lang="cy-GB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yn y cyfnod uchod. Mae un o’n gwirfoddolwyr rheolaidd yn cymryd rhan yn Arolwg Hydredol 2019-2022, felly byddwn yn gallu gweld sut mae ymwneud â’n gweithgareddau wedi effeithio ar ei ddatblygiad proffesiynol.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Rydym wedi gweithio â chyfanswm o </a:t>
                      </a:r>
                      <a:r>
                        <a:rPr lang="cy-GB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 gwirfoddolwr </a:t>
                      </a:r>
                      <a:r>
                        <a:rPr lang="cy-GB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ers 1 Ebrill 2019. 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799417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AAF9C56-EBD9-42CA-BF7B-A8B8AC806C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37" y="164856"/>
            <a:ext cx="1233018" cy="31723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CA5748D-5325-462D-A7CB-7E61FFF56A08}"/>
              </a:ext>
            </a:extLst>
          </p:cNvPr>
          <p:cNvSpPr txBox="1">
            <a:spLocks/>
          </p:cNvSpPr>
          <p:nvPr/>
        </p:nvSpPr>
        <p:spPr>
          <a:xfrm>
            <a:off x="267213" y="853209"/>
            <a:ext cx="11086587" cy="1166884"/>
          </a:xfrm>
          <a:prstGeom prst="rect">
            <a:avLst/>
          </a:prstGeom>
        </p:spPr>
        <p:txBody>
          <a:bodyPr vert="horz" lIns="65314" tIns="32657" rIns="65314" bIns="32657" rtlCol="0" anchor="ctr">
            <a:normAutofit fontScale="92500" lnSpcReduction="20000"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cy-GB" sz="2200" b="1" dirty="0">
                <a:solidFill>
                  <a:srgbClr val="AAA3B7"/>
                </a:solidFill>
                <a:latin typeface="Faricy New Rg"/>
              </a:rPr>
              <a:t>Canlyniadau Sefydliadol</a:t>
            </a:r>
          </a:p>
          <a:p>
            <a:pPr fontAlgn="base"/>
            <a:endParaRPr lang="cy-GB" sz="2200" b="1" dirty="0">
              <a:solidFill>
                <a:srgbClr val="E8A6B3"/>
              </a:solidFill>
              <a:latin typeface="Faricy New Rg"/>
            </a:endParaRPr>
          </a:p>
          <a:p>
            <a:pPr fontAlgn="base"/>
            <a:r>
              <a:rPr lang="cy-GB" sz="1700" dirty="0">
                <a:solidFill>
                  <a:srgbClr val="000000"/>
                </a:solidFill>
                <a:latin typeface="Faricy New Rg"/>
              </a:rPr>
              <a:t>Nodau Llwyddiant Gweithredol:</a:t>
            </a:r>
            <a:r>
              <a:rPr lang="cy-GB" sz="1700" b="1" dirty="0">
                <a:solidFill>
                  <a:srgbClr val="000000"/>
                </a:solidFill>
                <a:latin typeface="Faricy New Rg"/>
              </a:rPr>
              <a:t> Adnoddau Dynol </a:t>
            </a:r>
          </a:p>
          <a:p>
            <a:pPr fontAlgn="t">
              <a:lnSpc>
                <a:spcPct val="107000"/>
              </a:lnSpc>
              <a:spcBef>
                <a:spcPts val="0"/>
              </a:spcBef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sz="2000" dirty="0">
              <a:latin typeface="Arial" panose="020B0604020202020204" pitchFamily="34" charset="0"/>
            </a:endParaRPr>
          </a:p>
          <a:p>
            <a:pPr fontAlgn="base"/>
            <a:r>
              <a:rPr lang="en-GB" sz="2000" b="1" dirty="0">
                <a:latin typeface="Faricy New Rg" panose="020B0503000000020004" pitchFamily="34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0FCA10-52B1-4926-8A26-0644F4FDF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9675" y="6214980"/>
            <a:ext cx="2743200" cy="365125"/>
          </a:xfrm>
        </p:spPr>
        <p:txBody>
          <a:bodyPr/>
          <a:lstStyle/>
          <a:p>
            <a:fld id="{E57F4297-ED00-4231-833B-F4A3A949EC3B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0079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F4418B-F0C3-4EEF-8290-02380E9CC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603223"/>
              </p:ext>
            </p:extLst>
          </p:nvPr>
        </p:nvGraphicFramePr>
        <p:xfrm>
          <a:off x="226633" y="1859686"/>
          <a:ext cx="11719230" cy="3836575"/>
        </p:xfrm>
        <a:graphic>
          <a:graphicData uri="http://schemas.openxmlformats.org/drawingml/2006/table">
            <a:tbl>
              <a:tblPr firstRow="1" firstCol="1" bandRow="1"/>
              <a:tblGrid>
                <a:gridCol w="2978208">
                  <a:extLst>
                    <a:ext uri="{9D8B030D-6E8A-4147-A177-3AD203B41FA5}">
                      <a16:colId xmlns:a16="http://schemas.microsoft.com/office/drawing/2014/main" val="3119972959"/>
                    </a:ext>
                  </a:extLst>
                </a:gridCol>
                <a:gridCol w="3986434">
                  <a:extLst>
                    <a:ext uri="{9D8B030D-6E8A-4147-A177-3AD203B41FA5}">
                      <a16:colId xmlns:a16="http://schemas.microsoft.com/office/drawing/2014/main" val="736020784"/>
                    </a:ext>
                  </a:extLst>
                </a:gridCol>
                <a:gridCol w="3655323">
                  <a:extLst>
                    <a:ext uri="{9D8B030D-6E8A-4147-A177-3AD203B41FA5}">
                      <a16:colId xmlns:a16="http://schemas.microsoft.com/office/drawing/2014/main" val="596076171"/>
                    </a:ext>
                  </a:extLst>
                </a:gridCol>
                <a:gridCol w="1099265">
                  <a:extLst>
                    <a:ext uri="{9D8B030D-6E8A-4147-A177-3AD203B41FA5}">
                      <a16:colId xmlns:a16="http://schemas.microsoft.com/office/drawing/2014/main" val="1776716464"/>
                    </a:ext>
                  </a:extLst>
                </a:gridCol>
              </a:tblGrid>
              <a:tr h="533500"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Targedau ar gyfer 31 Mawrth 2020</a:t>
                      </a: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Cynnydd Presennol</a:t>
                      </a:r>
                    </a:p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1 </a:t>
                      </a:r>
                      <a:r>
                        <a:rPr lang="en-GB" sz="1300" b="1" dirty="0" err="1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Hydref</a:t>
                      </a: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 – 31 </a:t>
                      </a:r>
                      <a:r>
                        <a:rPr lang="en-GB" sz="1300" b="1" dirty="0" err="1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Rhagfyr</a:t>
                      </a: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 2019</a:t>
                      </a:r>
                      <a:endParaRPr lang="en-GB" sz="1300" b="1" i="0" u="none" strike="noStrike" dirty="0">
                        <a:effectLst/>
                        <a:latin typeface="Faricy New Rg" panose="020B0503000000020004" pitchFamily="34" charset="0"/>
                      </a:endParaRP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Cynnydd Cyffredinol</a:t>
                      </a:r>
                    </a:p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1 Ebrill </a:t>
                      </a:r>
                      <a:r>
                        <a:rPr lang="en-GB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Faricy New Rg" panose="020B0503000000020004" pitchFamily="34" charset="0"/>
                        </a:rPr>
                        <a:t>– </a:t>
                      </a: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31 </a:t>
                      </a:r>
                      <a:r>
                        <a:rPr lang="en-GB" sz="1300" b="1" dirty="0" err="1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Rhagfyr</a:t>
                      </a: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 2019</a:t>
                      </a:r>
                      <a:endParaRPr lang="en-GB" sz="1300" b="1" i="0" u="none" strike="noStrike" dirty="0">
                        <a:solidFill>
                          <a:schemeClr val="bg1"/>
                        </a:solidFill>
                        <a:effectLst/>
                        <a:latin typeface="Faricy New Rg" panose="020B0503000000020004" pitchFamily="34" charset="0"/>
                      </a:endParaRP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Dull casglu data</a:t>
                      </a: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690769"/>
                  </a:ext>
                </a:extLst>
              </a:tr>
              <a:tr h="766267">
                <a:tc>
                  <a:txBody>
                    <a:bodyPr/>
                    <a:lstStyle/>
                    <a:p>
                      <a:r>
                        <a:rPr lang="cy-GB" sz="12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Cynllun Ffrindiau Tŷ Newydd</a:t>
                      </a: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wedi'i lansio, ac o leiaf </a:t>
                      </a:r>
                      <a:r>
                        <a:rPr lang="cy-GB" sz="12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30</a:t>
                      </a: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o Ffrindiau newydd yn ymuno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Mae Pennaeth Canolfan Ysgrifennu Tŷ Newydd </a:t>
                      </a:r>
                      <a:r>
                        <a:rPr lang="cy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wrthi’n datblygu </a:t>
                      </a: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cynllun Ffrindiau Tŷ Newydd, a fydd yn cyd-fynd â chynllun Ffrindiau Llenyddiaeth Cymru.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2219325" algn="l"/>
                        </a:tabLst>
                        <a:defRPr/>
                      </a:pPr>
                      <a:r>
                        <a:rPr lang="cy-GB" sz="11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</a:rPr>
                        <a:t>Fel y nodwyd i'r chwith.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706386"/>
                  </a:ext>
                </a:extLst>
              </a:tr>
              <a:tr h="7201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cy-GB" sz="12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Manylebau gwaith newydd</a:t>
                      </a: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wedi'u creu gan benseiri ar gyfer gwaith adfer brys sydd ei angen ar y tŷ gwydr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Mae hyn yn cael ei drafod â’r penseiri, a’r rhagolwg yw y bydd y ffi bras yn rhan o gostau Gwaith Tŷ Newydd 2019/2020.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2219325" algn="l"/>
                        </a:tabLst>
                        <a:defRPr/>
                      </a:pPr>
                      <a:r>
                        <a:rPr lang="cy-GB" sz="11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</a:rPr>
                        <a:t>Fel y nodwyd i'r chwith.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cy-GB" sz="11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</a:rPr>
                        <a:t>Ein hadroddiadau gwerthuso a chynnydd prosiectau </a:t>
                      </a: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386296"/>
                  </a:ext>
                </a:extLst>
              </a:tr>
              <a:tr h="8381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cy-GB" sz="12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Adnewyddu 2 ystafell wely </a:t>
                      </a: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i safon uchel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 chafodd unrhyw ystafelloedd gwely eu hadnewyddu yn y cyfnod hwn, ond mae eitemau newydd wedi’u prynu i wella rhai ystafelloedd, gan gynnwys gwlâu newydd ym mhrif ystafelloedd gwely Lloyd George a Frances.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Mae </a:t>
                      </a:r>
                      <a:r>
                        <a:rPr lang="cy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ystafell wely </a:t>
                      </a:r>
                      <a:r>
                        <a:rPr lang="cy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wedi’i hadnewyddu i safon uchel.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819946"/>
                  </a:ext>
                </a:extLst>
              </a:tr>
              <a:tr h="978511">
                <a:tc>
                  <a:txBody>
                    <a:bodyPr/>
                    <a:lstStyle/>
                    <a:p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Mae o leiaf </a:t>
                      </a:r>
                      <a:r>
                        <a:rPr lang="cy-GB" sz="12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85%</a:t>
                      </a: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o fynychwyr Cyrsiau Tŷ Newydd yn cytuno bod eu hymweliad wedi'u helpu i ddatblygu fel awdur, a dywedodd </a:t>
                      </a:r>
                      <a:r>
                        <a:rPr lang="cy-GB" sz="12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90% </a:t>
                      </a: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y byddant yn dychwelyd i'r ganolfan yn y dyfodol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Ers mis Ebrill 2019, cytunodd </a:t>
                      </a:r>
                      <a:r>
                        <a:rPr lang="cy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86%</a:t>
                      </a: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o’r rheini a oedd yn bresennol fod yr ymweliad wedi’u helpu i wneud cynnydd fel awdur, a dywedodd 79% y byddent yn dychwelyd. Bydd yr holl ganlyniadau’n cael eu cyflwyno yn Adroddiad #4.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y-GB" sz="11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</a:rPr>
                        <a:t>Fel y nodwyd i'r chwith.</a:t>
                      </a: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79533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AAF9C56-EBD9-42CA-BF7B-A8B8AC806C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37" y="164856"/>
            <a:ext cx="1233018" cy="31723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CA5748D-5325-462D-A7CB-7E61FFF56A08}"/>
              </a:ext>
            </a:extLst>
          </p:cNvPr>
          <p:cNvSpPr txBox="1">
            <a:spLocks/>
          </p:cNvSpPr>
          <p:nvPr/>
        </p:nvSpPr>
        <p:spPr>
          <a:xfrm>
            <a:off x="246137" y="960582"/>
            <a:ext cx="11086587" cy="1166884"/>
          </a:xfrm>
          <a:prstGeom prst="rect">
            <a:avLst/>
          </a:prstGeom>
        </p:spPr>
        <p:txBody>
          <a:bodyPr vert="horz" lIns="65314" tIns="32657" rIns="65314" bIns="32657" rtlCol="0" anchor="ctr">
            <a:normAutofit fontScale="92500" lnSpcReduction="20000"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cy-GB" sz="2200" b="1" dirty="0">
                <a:solidFill>
                  <a:srgbClr val="AAA3B7"/>
                </a:solidFill>
                <a:latin typeface="Faricy New Rg"/>
              </a:rPr>
              <a:t>Canlyniadau Sefydliadol</a:t>
            </a:r>
          </a:p>
          <a:p>
            <a:pPr fontAlgn="base"/>
            <a:endParaRPr lang="cy-GB" sz="2200" b="1" dirty="0">
              <a:solidFill>
                <a:srgbClr val="E8A6B3"/>
              </a:solidFill>
              <a:latin typeface="Faricy New Rg"/>
            </a:endParaRPr>
          </a:p>
          <a:p>
            <a:pPr fontAlgn="base"/>
            <a:r>
              <a:rPr lang="cy-GB" sz="1700" dirty="0">
                <a:solidFill>
                  <a:srgbClr val="000000"/>
                </a:solidFill>
                <a:latin typeface="Faricy New Rg"/>
              </a:rPr>
              <a:t>Nodau Llwyddiant Gweithredol:</a:t>
            </a:r>
            <a:r>
              <a:rPr lang="cy-GB" sz="1700" b="1" dirty="0">
                <a:solidFill>
                  <a:srgbClr val="000000"/>
                </a:solidFill>
                <a:latin typeface="Faricy New Rg"/>
              </a:rPr>
              <a:t> Busnes Canolfan Ysgrifennu Tŷ Newydd</a:t>
            </a:r>
          </a:p>
          <a:p>
            <a:pPr fontAlgn="t">
              <a:lnSpc>
                <a:spcPct val="107000"/>
              </a:lnSpc>
              <a:spcBef>
                <a:spcPts val="0"/>
              </a:spcBef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sz="2000" dirty="0">
              <a:latin typeface="Arial" panose="020B0604020202020204" pitchFamily="34" charset="0"/>
            </a:endParaRPr>
          </a:p>
          <a:p>
            <a:pPr fontAlgn="base"/>
            <a:r>
              <a:rPr lang="en-GB" sz="2000" b="1" dirty="0">
                <a:latin typeface="Faricy New Rg" panose="020B0503000000020004" pitchFamily="34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BA4E02-9D48-43B8-B542-ABE9F1BB7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4297-ED00-4231-833B-F4A3A949EC3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058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F4418B-F0C3-4EEF-8290-02380E9CC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126134"/>
              </p:ext>
            </p:extLst>
          </p:nvPr>
        </p:nvGraphicFramePr>
        <p:xfrm>
          <a:off x="300868" y="1591288"/>
          <a:ext cx="11644995" cy="4710700"/>
        </p:xfrm>
        <a:graphic>
          <a:graphicData uri="http://schemas.openxmlformats.org/drawingml/2006/table">
            <a:tbl>
              <a:tblPr firstRow="1" firstCol="1" bandRow="1"/>
              <a:tblGrid>
                <a:gridCol w="3009932">
                  <a:extLst>
                    <a:ext uri="{9D8B030D-6E8A-4147-A177-3AD203B41FA5}">
                      <a16:colId xmlns:a16="http://schemas.microsoft.com/office/drawing/2014/main" val="3119972959"/>
                    </a:ext>
                  </a:extLst>
                </a:gridCol>
                <a:gridCol w="4538643">
                  <a:extLst>
                    <a:ext uri="{9D8B030D-6E8A-4147-A177-3AD203B41FA5}">
                      <a16:colId xmlns:a16="http://schemas.microsoft.com/office/drawing/2014/main" val="736020784"/>
                    </a:ext>
                  </a:extLst>
                </a:gridCol>
                <a:gridCol w="3233025">
                  <a:extLst>
                    <a:ext uri="{9D8B030D-6E8A-4147-A177-3AD203B41FA5}">
                      <a16:colId xmlns:a16="http://schemas.microsoft.com/office/drawing/2014/main" val="3341518717"/>
                    </a:ext>
                  </a:extLst>
                </a:gridCol>
                <a:gridCol w="863395">
                  <a:extLst>
                    <a:ext uri="{9D8B030D-6E8A-4147-A177-3AD203B41FA5}">
                      <a16:colId xmlns:a16="http://schemas.microsoft.com/office/drawing/2014/main" val="1776716464"/>
                    </a:ext>
                  </a:extLst>
                </a:gridCol>
              </a:tblGrid>
              <a:tr h="629541"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Targedau ar gyfer 31 Mawrth 2020</a:t>
                      </a: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Cynnydd Presennol</a:t>
                      </a:r>
                    </a:p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1 </a:t>
                      </a:r>
                      <a:r>
                        <a:rPr lang="en-GB" sz="1300" b="1" dirty="0" err="1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Hydref</a:t>
                      </a: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 – 31 </a:t>
                      </a:r>
                      <a:r>
                        <a:rPr lang="en-GB" sz="1300" b="1" dirty="0" err="1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Rhagfyr</a:t>
                      </a: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 2019</a:t>
                      </a:r>
                      <a:endParaRPr lang="en-GB" sz="1300" b="1" i="0" u="none" strike="noStrike" dirty="0">
                        <a:effectLst/>
                        <a:latin typeface="Faricy New Rg" panose="020B0503000000020004" pitchFamily="34" charset="0"/>
                      </a:endParaRP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Cynnydd Cyffredinol</a:t>
                      </a:r>
                    </a:p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1 Ebrill </a:t>
                      </a:r>
                      <a:r>
                        <a:rPr lang="en-GB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Faricy New Rg" panose="020B0503000000020004" pitchFamily="34" charset="0"/>
                        </a:rPr>
                        <a:t>– </a:t>
                      </a: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31 </a:t>
                      </a:r>
                      <a:r>
                        <a:rPr lang="en-GB" sz="1300" b="1" dirty="0" err="1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Rhagfyr</a:t>
                      </a: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 2019</a:t>
                      </a:r>
                      <a:endParaRPr lang="en-GB" sz="1300" b="1" i="0" u="none" strike="noStrike" dirty="0">
                        <a:solidFill>
                          <a:schemeClr val="bg1"/>
                        </a:solidFill>
                        <a:effectLst/>
                        <a:latin typeface="Faricy New Rg" panose="020B0503000000020004" pitchFamily="34" charset="0"/>
                      </a:endParaRP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Dull casglu data</a:t>
                      </a: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690769"/>
                  </a:ext>
                </a:extLst>
              </a:tr>
              <a:tr h="13342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Cynnal arolwg gyda grŵp cynrychioladol o </a:t>
                      </a:r>
                      <a:r>
                        <a:rPr lang="cy-GB" sz="12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o leiaf 70 unigolyn </a:t>
                      </a: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o grwpiau rhanddeiliaid ac sy'n cynrychioli partneriaid strategol o leiaf unwaith y flwyddyn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Ym mis Rhagfyr 2019, cyhoeddwyd ein hail arolwg rhanddeiliaid ar-lein a’i anfon at yr ystod lawn o dros 800 o randdeiliaid a dargedwyd. Cwblhaodd </a:t>
                      </a:r>
                      <a:r>
                        <a:rPr lang="cy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 o unigolion </a:t>
                      </a:r>
                      <a:r>
                        <a:rPr lang="cy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yr arolwg. Dywedodd un cleient: “Mae’r Cynllun Strategol yn gryno, yn glir ac yn rhwydd i’w ddarllen. Rwy’n credu bod y dyluniad yn cyd-fynd yn dda â’r cynnwys ac mae’n ddogfen ddiddorol...”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Mae 1 arolwg o randdeiliaid wedi’i gwblhau gan sampl o </a:t>
                      </a:r>
                      <a:r>
                        <a:rPr lang="cy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 unigolyn</a:t>
                      </a:r>
                      <a:r>
                        <a:rPr lang="cy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fontAlgn="base">
                        <a:spcAft>
                          <a:spcPct val="0"/>
                        </a:spcAft>
                      </a:pPr>
                      <a:r>
                        <a:rPr lang="cy-GB" sz="11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</a:rPr>
                        <a:t>Ein hadroddiadau gwerthuso a chynnydd prosiectau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397190"/>
                  </a:ext>
                </a:extLst>
              </a:tr>
              <a:tr h="79786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Cynnal cyfweliadau neu drafod ein gwaith gyda rhwydwaith gynrychioladol o </a:t>
                      </a:r>
                      <a:r>
                        <a:rPr lang="cy-GB" sz="12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o leiaf 15 Cyfaill Beirniadol </a:t>
                      </a: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o leiaf unwaith y flwyddyn</a:t>
                      </a:r>
                      <a:br>
                        <a:rPr sz="1200" dirty="0"/>
                      </a:br>
                      <a:endParaRPr sz="1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Cawsom gyfarfod ag </a:t>
                      </a:r>
                      <a:r>
                        <a:rPr lang="cy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Ffrind Beirniadol </a:t>
                      </a:r>
                      <a:r>
                        <a:rPr lang="cy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a’i gyfweld am ein Cynllun Strategol, proses ymgynghori’r llynedd, a’r cynnydd hyd yma.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gyd, rydym wedi cyfarfod ag </a:t>
                      </a:r>
                      <a:r>
                        <a:rPr lang="cy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Ffrind Beirniadol </a:t>
                      </a: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ers 1 Ebrill 2019.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706386"/>
                  </a:ext>
                </a:extLst>
              </a:tr>
              <a:tr h="84772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Cynnull </a:t>
                      </a:r>
                      <a:r>
                        <a:rPr lang="cy-GB" sz="12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 gyfarfod Grŵp Ymgynghori'r Bwrdd Rheoli</a:t>
                      </a: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, </a:t>
                      </a:r>
                      <a:r>
                        <a:rPr lang="cy-GB" sz="12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 cyfarfod Gweithrediadau'r Uwch Dîm Rheoli </a:t>
                      </a: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ac </a:t>
                      </a:r>
                      <a:r>
                        <a:rPr lang="cy-GB" sz="12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 sesiwn Cynllunio Creadigol i'r holl staff </a:t>
                      </a: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yn flynyddol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Cynhaliwyd </a:t>
                      </a:r>
                      <a:r>
                        <a:rPr lang="cy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cyfarfod o Grŵp Cynghori’r Bwrdd Rheoli.</a:t>
                      </a: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Mae </a:t>
                      </a:r>
                      <a:r>
                        <a:rPr lang="cy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chyfarfod Materion</a:t>
                      </a:r>
                      <a:r>
                        <a:rPr lang="cy-GB" sz="11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Gweithredol </a:t>
                      </a:r>
                      <a:r>
                        <a:rPr lang="cy-GB" sz="11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wedi eu cynnal gan yr</a:t>
                      </a:r>
                      <a:r>
                        <a:rPr lang="cy-GB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Uwch Dîm Rheoli. </a:t>
                      </a: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Bwriedir cynnal y diwrnod Cynllunio Creadigol nesaf i staff amrywiol ym mis Mawrth 2020.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gyd, mae </a:t>
                      </a:r>
                      <a:r>
                        <a:rPr lang="cy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o gyfarfodydd Grŵp Cynghori’r Bwrdd Rheoli, 7 cyfarfod o’r Uwch Dîm Rheoli – Materion Gweithredol </a:t>
                      </a: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 </a:t>
                      </a:r>
                      <a:r>
                        <a:rPr lang="cy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sesiwn Cynllunio Creadigol i staff amrywiol </a:t>
                      </a: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wedi’u cynnal.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386296"/>
                  </a:ext>
                </a:extLst>
              </a:tr>
              <a:tr h="110133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y-GB" sz="12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Rhannu dadansoddiad </a:t>
                      </a: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o adborth rhanddeiliaid drwy adroddiadau gwerthuso misol a chwarterol, a chyfeirio ato wrth wneud penderfyniadau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Rhannwyd adborth gan randdeiliad </a:t>
                      </a: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â’r Cyfarwyddwyr yn ystod Bwrdd Rheoli #34, ac â’r holl staff a’r Uwch Dîm Rheoli fel rhan o’r gwaith o adolygu’r Cynllun Strategol presennol. Bydd dadansoddiadau o adborth yn y dyfodol yn cael eu rhannu mewn adroddiad ar wahân pan fyddant ar gael, rhag colli golwg ar y manylion.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y-GB" sz="11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</a:rPr>
                        <a:t>Fel y nodwyd i'r chwith.</a:t>
                      </a: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11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</a:rPr>
                        <a:t>Cynigion prosiect a chofnodion cyfarfodydd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81994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AAF9C56-EBD9-42CA-BF7B-A8B8AC806C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37" y="164856"/>
            <a:ext cx="1233018" cy="31723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CA5748D-5325-462D-A7CB-7E61FFF56A08}"/>
              </a:ext>
            </a:extLst>
          </p:cNvPr>
          <p:cNvSpPr txBox="1">
            <a:spLocks/>
          </p:cNvSpPr>
          <p:nvPr/>
        </p:nvSpPr>
        <p:spPr>
          <a:xfrm>
            <a:off x="246137" y="556012"/>
            <a:ext cx="11086587" cy="1166884"/>
          </a:xfrm>
          <a:prstGeom prst="rect">
            <a:avLst/>
          </a:prstGeom>
        </p:spPr>
        <p:txBody>
          <a:bodyPr vert="horz" lIns="65314" tIns="32657" rIns="65314" bIns="32657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cy-GB" sz="2000" b="1" dirty="0">
                <a:solidFill>
                  <a:srgbClr val="AAA3B7"/>
                </a:solidFill>
                <a:latin typeface="Faricy New Rg"/>
              </a:rPr>
              <a:t>Canlyniadau Sefydliadol</a:t>
            </a:r>
          </a:p>
          <a:p>
            <a:pPr fontAlgn="base"/>
            <a:endParaRPr lang="cy-GB" sz="2000" b="1" dirty="0">
              <a:solidFill>
                <a:srgbClr val="E8A6B3"/>
              </a:solidFill>
              <a:latin typeface="Faricy New Rg"/>
            </a:endParaRPr>
          </a:p>
          <a:p>
            <a:pPr fontAlgn="base"/>
            <a:r>
              <a:rPr lang="cy-GB" sz="1600" dirty="0">
                <a:solidFill>
                  <a:srgbClr val="000000"/>
                </a:solidFill>
                <a:latin typeface="Faricy New Rg"/>
              </a:rPr>
              <a:t>Nodau Llwyddiant Gweithredol:</a:t>
            </a:r>
            <a:r>
              <a:rPr lang="cy-GB" sz="1600" b="1" dirty="0">
                <a:solidFill>
                  <a:srgbClr val="000000"/>
                </a:solidFill>
                <a:latin typeface="Faricy New Rg"/>
              </a:rPr>
              <a:t> Llywodraethu ac Ymgynghori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901634-C1C1-4493-95B4-3FAED0149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4297-ED00-4231-833B-F4A3A949EC3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371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F4418B-F0C3-4EEF-8290-02380E9CC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20021"/>
              </p:ext>
            </p:extLst>
          </p:nvPr>
        </p:nvGraphicFramePr>
        <p:xfrm>
          <a:off x="246137" y="1521895"/>
          <a:ext cx="11827369" cy="4997016"/>
        </p:xfrm>
        <a:graphic>
          <a:graphicData uri="http://schemas.openxmlformats.org/drawingml/2006/table">
            <a:tbl>
              <a:tblPr firstRow="1" firstCol="1" bandRow="1"/>
              <a:tblGrid>
                <a:gridCol w="2790026">
                  <a:extLst>
                    <a:ext uri="{9D8B030D-6E8A-4147-A177-3AD203B41FA5}">
                      <a16:colId xmlns:a16="http://schemas.microsoft.com/office/drawing/2014/main" val="3119972959"/>
                    </a:ext>
                  </a:extLst>
                </a:gridCol>
                <a:gridCol w="5184559">
                  <a:extLst>
                    <a:ext uri="{9D8B030D-6E8A-4147-A177-3AD203B41FA5}">
                      <a16:colId xmlns:a16="http://schemas.microsoft.com/office/drawing/2014/main" val="736020784"/>
                    </a:ext>
                  </a:extLst>
                </a:gridCol>
                <a:gridCol w="3112709">
                  <a:extLst>
                    <a:ext uri="{9D8B030D-6E8A-4147-A177-3AD203B41FA5}">
                      <a16:colId xmlns:a16="http://schemas.microsoft.com/office/drawing/2014/main" val="3352232470"/>
                    </a:ext>
                  </a:extLst>
                </a:gridCol>
                <a:gridCol w="740075">
                  <a:extLst>
                    <a:ext uri="{9D8B030D-6E8A-4147-A177-3AD203B41FA5}">
                      <a16:colId xmlns:a16="http://schemas.microsoft.com/office/drawing/2014/main" val="1776716464"/>
                    </a:ext>
                  </a:extLst>
                </a:gridCol>
              </a:tblGrid>
              <a:tr h="641613"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Targedau ar gyfer 31 Mawrth 2020</a:t>
                      </a: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Cynnydd Presennol</a:t>
                      </a:r>
                    </a:p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1 </a:t>
                      </a:r>
                      <a:r>
                        <a:rPr lang="en-GB" sz="1300" b="1" dirty="0" err="1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Hydref</a:t>
                      </a: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 – 31 </a:t>
                      </a:r>
                      <a:r>
                        <a:rPr lang="en-GB" sz="1300" b="1" dirty="0" err="1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Rhagfyr</a:t>
                      </a: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 2019</a:t>
                      </a:r>
                      <a:endParaRPr lang="en-GB" sz="1300" b="1" i="0" u="none" strike="noStrike" dirty="0">
                        <a:effectLst/>
                        <a:latin typeface="Faricy New Rg" panose="020B0503000000020004" pitchFamily="34" charset="0"/>
                      </a:endParaRP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Cynnydd Cyffredinol</a:t>
                      </a:r>
                    </a:p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1 Ebrill </a:t>
                      </a:r>
                      <a:r>
                        <a:rPr lang="en-GB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Faricy New Rg" panose="020B0503000000020004" pitchFamily="34" charset="0"/>
                        </a:rPr>
                        <a:t>– </a:t>
                      </a: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31 </a:t>
                      </a:r>
                      <a:r>
                        <a:rPr lang="en-GB" sz="1300" b="1" dirty="0" err="1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Rhagfyr</a:t>
                      </a: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 2019</a:t>
                      </a:r>
                      <a:endParaRPr lang="en-GB" sz="1300" b="1" i="0" u="none" strike="noStrike" dirty="0">
                        <a:solidFill>
                          <a:schemeClr val="bg1"/>
                        </a:solidFill>
                        <a:effectLst/>
                        <a:latin typeface="Faricy New Rg" panose="020B0503000000020004" pitchFamily="34" charset="0"/>
                      </a:endParaRP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Dull casglu data</a:t>
                      </a: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690769"/>
                  </a:ext>
                </a:extLst>
              </a:tr>
              <a:tr h="9838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Peidio darparu mwy na </a:t>
                      </a:r>
                      <a:r>
                        <a:rPr lang="cy-GB" sz="12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 prosiect yn uniongyrchol bob blwyddyn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Mae Llenyddiaeth Cymru ar hyn o bryd yn </a:t>
                      </a:r>
                      <a:r>
                        <a:rPr lang="cy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darparu 10 o brosiectau’n uniongyrchol</a:t>
                      </a: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Hyfforddiant a Chysgodi i Awduron; Llên Pawb | Lit Reach; Children’s Laureate Wales; Sgwad Sgwennu Cenedlaethol Tŷ Newydd; Ysgoloriaethau i Awduron; Cynllun Mentora Awduron; Cyrsiau Ysgrifennu Creadigol Tŷ Newydd; Llyfr y Flwyddyn; Bardd Cenedlaethol Cymru.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Ers mis Ebrill 2019, mae Llenyddiaeth Cymru wedi bod yn darparu </a:t>
                      </a:r>
                      <a:r>
                        <a:rPr lang="cy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prosiect </a:t>
                      </a: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gyd yn uniongyrchol.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lang="cy-GB" sz="11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</a:rPr>
                        <a:t>Ein hadroddiadau gwerthuso a chynnydd prosiectau</a:t>
                      </a: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397190"/>
                  </a:ext>
                </a:extLst>
              </a:tr>
              <a:tr h="10626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Cefnogi </a:t>
                      </a:r>
                      <a:r>
                        <a:rPr lang="cy-GB" sz="12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o leiaf 20 prosiect a gaiff eu harwain gan bartneriaid </a:t>
                      </a: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fel hwyluswyr neu bartneriaid eilaidd yn flynyddol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Rydym wedi cefnogi </a:t>
                      </a:r>
                      <a:r>
                        <a:rPr lang="cy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o brosiectau sy’n cael eu harwain gan bartneriaid </a:t>
                      </a: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yn y cyfnod hwn,</a:t>
                      </a:r>
                      <a:r>
                        <a:rPr lang="cy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hynny drwy wneud gwaith hwyluso neu fod yn bartneriaid eilaidd. Er enghraifft, fe wnaethom ni, y Scottish Poetry Library a’r Forward Arts Foundation ddod ynghyd i greu cyfres o chwe cherdyn post barddonol arbennig ar gyfer Diwrnod Cenedlaethol Barddoniaeth 2019. Roedd y prosiect yn cefnogi Blwyddyn Ieithoedd Cynhenid UNESCO, ac roedd yn cynnwys cerddi Gaeleg, Cernyweg, Cymraeg, Sgoteg a Manaweg.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Rydym wedi cefnogi </a:t>
                      </a:r>
                      <a:r>
                        <a:rPr lang="cy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 o brosiectau sy’n cael eu harwain gan bartneriaid</a:t>
                      </a: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a hynny drwy wneud gwaith hwyluso neu fod yn bartneriaid eilaidd.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34" marR="54834" marT="76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706386"/>
                  </a:ext>
                </a:extLst>
              </a:tr>
              <a:tr h="12668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Darparu cyllid a/neu gefnogaeth mewn nawdd i </a:t>
                      </a:r>
                      <a:r>
                        <a:rPr lang="cy-GB" sz="12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o leiaf 150 o unigolion</a:t>
                      </a: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, </a:t>
                      </a:r>
                      <a:r>
                        <a:rPr lang="cy-GB" sz="12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grwpiau a sefydliadau </a:t>
                      </a: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yn flynyddol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Rhwng mis Hydref a mis Rhagfyr, fe wnaethom gwblhau dros 321 awr o waith hwyluso i’r sector, a hynny i </a:t>
                      </a:r>
                      <a:r>
                        <a:rPr lang="cy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303 o unigolion, grwpiau a sefydliadau. </a:t>
                      </a:r>
                      <a:r>
                        <a:rPr lang="cy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 enghraifft, fe gawsom gyfarfod â Phrif Weithredwr Vale and Community Arts i rannu arferion gorau wrth redeg elusen ym maes y celfyddydau. Fe wnaethom gefnogi’r elusen drwy rannu ein polisïau, fersiwn hir ein Cynllun Strategol, gwybodaeth am y Nod Elusennau Dibynadwy a Phecyn Cymorth Weston Jerwood.  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Rydym wedi cwblhau dros 760 awr o waith hwyluso i’r sector, a hynny i </a:t>
                      </a:r>
                      <a:r>
                        <a:rPr lang="cy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607 o unigolion, grwpiau a sefydliadau.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34" marR="54834" marT="76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386296"/>
                  </a:ext>
                </a:extLst>
              </a:tr>
              <a:tr h="8576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Rydym wedi ysgogi </a:t>
                      </a:r>
                      <a:r>
                        <a:rPr lang="cy-GB" sz="12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o leiaf 4</a:t>
                      </a: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prosiect llenyddol cynaliadwy hunan-gynhaliol </a:t>
                      </a:r>
                      <a:r>
                        <a:rPr lang="cy-GB" sz="12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mewn meysydd lle mae angen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Mae </a:t>
                      </a:r>
                      <a:r>
                        <a:rPr lang="cy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prosiect llenyddol cynaliadwy sy’n cael eu cynnal gan y bobl eu hunain </a:t>
                      </a: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wedi’u dechrau, a hynny mewn </a:t>
                      </a:r>
                      <a:r>
                        <a:rPr lang="cy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ardaloedd ble mae angen.</a:t>
                      </a: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Er enghraifft, ym mis Hydref dechreuodd y Gymdeithas Dai Melin Homes weithdai ysgrifennu y maent yn eu hariannu’u hunain, a’r rhain wedi’u datblygu ar ôl llwyddiant y prosiect Llên Pawb a arweiniwyd gan Mike Church yn 2018/19.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gyd, mae </a:t>
                      </a:r>
                      <a:r>
                        <a:rPr lang="cy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o brosiectau llenyddol cynaliadwy sy’n cael eu cynnal gan y bobl eu hunain </a:t>
                      </a: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wedi’u dechrau mewn ardaloedd ble mae angen ers mis Ebrill 2019.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34" marR="54834" marT="76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81994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AAF9C56-EBD9-42CA-BF7B-A8B8AC806C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37" y="164856"/>
            <a:ext cx="1233018" cy="31723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CA5748D-5325-462D-A7CB-7E61FFF56A08}"/>
              </a:ext>
            </a:extLst>
          </p:cNvPr>
          <p:cNvSpPr txBox="1">
            <a:spLocks/>
          </p:cNvSpPr>
          <p:nvPr/>
        </p:nvSpPr>
        <p:spPr>
          <a:xfrm>
            <a:off x="246137" y="657541"/>
            <a:ext cx="11086587" cy="1166884"/>
          </a:xfrm>
          <a:prstGeom prst="rect">
            <a:avLst/>
          </a:prstGeom>
        </p:spPr>
        <p:txBody>
          <a:bodyPr vert="horz" lIns="65314" tIns="32657" rIns="65314" bIns="32657" rtlCol="0" anchor="ctr">
            <a:normAutofit fontScale="77500" lnSpcReduction="20000"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cy-GB" sz="2600" b="1" dirty="0">
                <a:solidFill>
                  <a:srgbClr val="AAA3B7"/>
                </a:solidFill>
                <a:latin typeface="Faricy New Rg"/>
              </a:rPr>
              <a:t>Canlyniadau Sefydliadol</a:t>
            </a:r>
          </a:p>
          <a:p>
            <a:pPr fontAlgn="base"/>
            <a:endParaRPr lang="cy-GB" sz="3200" b="1" dirty="0">
              <a:solidFill>
                <a:srgbClr val="AAA3B7"/>
              </a:solidFill>
              <a:latin typeface="Faricy New Rg"/>
            </a:endParaRPr>
          </a:p>
          <a:p>
            <a:pPr fontAlgn="base"/>
            <a:r>
              <a:rPr lang="cy-GB" sz="2100" dirty="0">
                <a:solidFill>
                  <a:srgbClr val="000000"/>
                </a:solidFill>
                <a:latin typeface="Faricy New Rg"/>
              </a:rPr>
              <a:t>Nodau Llwyddiant Gweithredol:</a:t>
            </a:r>
            <a:r>
              <a:rPr lang="cy-GB" sz="2100" b="1" dirty="0">
                <a:solidFill>
                  <a:srgbClr val="000000"/>
                </a:solidFill>
                <a:latin typeface="Faricy New Rg"/>
              </a:rPr>
              <a:t> Hwyluso'r Sector</a:t>
            </a:r>
          </a:p>
          <a:p>
            <a:pPr fontAlgn="t">
              <a:lnSpc>
                <a:spcPct val="107000"/>
              </a:lnSpc>
              <a:spcBef>
                <a:spcPts val="0"/>
              </a:spcBef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sz="2000" dirty="0">
              <a:latin typeface="Arial" panose="020B0604020202020204" pitchFamily="34" charset="0"/>
            </a:endParaRPr>
          </a:p>
          <a:p>
            <a:pPr fontAlgn="base"/>
            <a:r>
              <a:rPr lang="en-GB" sz="2000" b="1" dirty="0">
                <a:latin typeface="Faricy New Rg" panose="020B0503000000020004" pitchFamily="34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D71B69-F2E6-4837-B134-6F85C7532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4297-ED00-4231-833B-F4A3A949EC3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919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F4418B-F0C3-4EEF-8290-02380E9CC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291087"/>
              </p:ext>
            </p:extLst>
          </p:nvPr>
        </p:nvGraphicFramePr>
        <p:xfrm>
          <a:off x="360218" y="1895812"/>
          <a:ext cx="11423974" cy="1761344"/>
        </p:xfrm>
        <a:graphic>
          <a:graphicData uri="http://schemas.openxmlformats.org/drawingml/2006/table">
            <a:tbl>
              <a:tblPr firstRow="1" firstCol="1" bandRow="1"/>
              <a:tblGrid>
                <a:gridCol w="2903175">
                  <a:extLst>
                    <a:ext uri="{9D8B030D-6E8A-4147-A177-3AD203B41FA5}">
                      <a16:colId xmlns:a16="http://schemas.microsoft.com/office/drawing/2014/main" val="3119972959"/>
                    </a:ext>
                  </a:extLst>
                </a:gridCol>
                <a:gridCol w="4623307">
                  <a:extLst>
                    <a:ext uri="{9D8B030D-6E8A-4147-A177-3AD203B41FA5}">
                      <a16:colId xmlns:a16="http://schemas.microsoft.com/office/drawing/2014/main" val="736020784"/>
                    </a:ext>
                  </a:extLst>
                </a:gridCol>
                <a:gridCol w="2919845">
                  <a:extLst>
                    <a:ext uri="{9D8B030D-6E8A-4147-A177-3AD203B41FA5}">
                      <a16:colId xmlns:a16="http://schemas.microsoft.com/office/drawing/2014/main" val="1854718822"/>
                    </a:ext>
                  </a:extLst>
                </a:gridCol>
                <a:gridCol w="977647">
                  <a:extLst>
                    <a:ext uri="{9D8B030D-6E8A-4147-A177-3AD203B41FA5}">
                      <a16:colId xmlns:a16="http://schemas.microsoft.com/office/drawing/2014/main" val="1776716464"/>
                    </a:ext>
                  </a:extLst>
                </a:gridCol>
              </a:tblGrid>
              <a:tr h="670518"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Targedau ar gyfer 31 Mawrth 2020</a:t>
                      </a: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Cynnydd Presennol</a:t>
                      </a:r>
                    </a:p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1 </a:t>
                      </a:r>
                      <a:r>
                        <a:rPr lang="en-GB" sz="1300" b="1" dirty="0" err="1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Hydref</a:t>
                      </a: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 – 31 </a:t>
                      </a:r>
                      <a:r>
                        <a:rPr lang="en-GB" sz="1300" b="1" dirty="0" err="1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Rhagfyr</a:t>
                      </a: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 2019</a:t>
                      </a:r>
                      <a:endParaRPr lang="en-GB" sz="1300" b="1" i="0" u="none" strike="noStrike" dirty="0">
                        <a:effectLst/>
                        <a:latin typeface="Faricy New Rg" panose="020B0503000000020004" pitchFamily="34" charset="0"/>
                      </a:endParaRP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Cynnydd Cyffredinol</a:t>
                      </a:r>
                    </a:p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1 Ebrill </a:t>
                      </a:r>
                      <a:r>
                        <a:rPr lang="en-GB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Faricy New Rg" panose="020B0503000000020004" pitchFamily="34" charset="0"/>
                        </a:rPr>
                        <a:t>– </a:t>
                      </a: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31 </a:t>
                      </a:r>
                      <a:r>
                        <a:rPr lang="en-GB" sz="1300" b="1" dirty="0" err="1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Rhagfyr</a:t>
                      </a: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 2019</a:t>
                      </a:r>
                      <a:endParaRPr lang="en-GB" sz="1300" b="1" i="0" u="none" strike="noStrike" dirty="0">
                        <a:solidFill>
                          <a:schemeClr val="bg1"/>
                        </a:solidFill>
                        <a:effectLst/>
                        <a:latin typeface="Faricy New Rg" panose="020B0503000000020004" pitchFamily="34" charset="0"/>
                      </a:endParaRP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Dull casglu data</a:t>
                      </a: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690769"/>
                  </a:ext>
                </a:extLst>
              </a:tr>
              <a:tr h="1090826">
                <a:tc>
                  <a:txBody>
                    <a:bodyPr/>
                    <a:lstStyle/>
                    <a:p>
                      <a:pPr fontAlgn="base"/>
                      <a:r>
                        <a:rPr lang="cy-GB" sz="12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</a:rPr>
                        <a:t>Cynhaliwyd gwaith gyda'r staff a'r Bwrdd </a:t>
                      </a: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</a:rPr>
                        <a:t>i sicrhau bod gan y sefydliad yr adnoddau i gyflawni'r Cynllun Strategol erbyn mis Mawrth 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Mae Nant wedi parhau i groesawu amrywiaeth o gwsmeriaid drwy’r drws, gan gynnwys egin awdur anabl, a gafodd gyfarfod â’r staff i drafod sut y gallem ei helpu i ddatblygu’i chrefft, a Bardd Cenedlaethol Cymru. Yn y cyfnod uchod cafwyd incwm o </a:t>
                      </a:r>
                      <a:r>
                        <a:rPr lang="cy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£844 </a:t>
                      </a: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drwy logi’r lleoliad ac incwm o </a:t>
                      </a:r>
                      <a:r>
                        <a:rPr lang="cy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£5,000</a:t>
                      </a: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 gyrsiau.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Cwblhawyd ailddatblygiad Nant ar </a:t>
                      </a:r>
                      <a:r>
                        <a:rPr lang="cy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 Mehefin 2019 </a:t>
                      </a: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 mae ar agor yn llwyr i gwsmeriaid.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Cafwyd cyfanswm incwm o </a:t>
                      </a:r>
                      <a:r>
                        <a:rPr lang="cy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£16,608</a:t>
                      </a: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drwy Nant hyd yma, drwy logi’r lleoliad ac o gyrsiau.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ct val="0"/>
                        </a:spcAft>
                      </a:pPr>
                      <a:r>
                        <a:rPr lang="cy-GB" sz="11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</a:rPr>
                        <a:t>Adroddiadau diweddaru Nant a'n cyfrifon chwarterol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39719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AAF9C56-EBD9-42CA-BF7B-A8B8AC806C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37" y="164856"/>
            <a:ext cx="1233018" cy="31723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AA153E-1BB0-430E-9830-A2F39CBCD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4297-ED00-4231-833B-F4A3A949EC3B}" type="slidenum">
              <a:rPr lang="en-GB" smtClean="0"/>
              <a:t>14</a:t>
            </a:fld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DBDADBB-DEF7-4D8F-96F9-3A9C3850944D}"/>
              </a:ext>
            </a:extLst>
          </p:cNvPr>
          <p:cNvSpPr txBox="1">
            <a:spLocks/>
          </p:cNvSpPr>
          <p:nvPr/>
        </p:nvSpPr>
        <p:spPr>
          <a:xfrm>
            <a:off x="267213" y="955904"/>
            <a:ext cx="11086587" cy="1166884"/>
          </a:xfrm>
          <a:prstGeom prst="rect">
            <a:avLst/>
          </a:prstGeom>
        </p:spPr>
        <p:txBody>
          <a:bodyPr vert="horz" lIns="65314" tIns="32657" rIns="65314" bIns="32657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cy-GB" sz="2000" b="1" dirty="0">
                <a:solidFill>
                  <a:srgbClr val="AAA3B7"/>
                </a:solidFill>
                <a:latin typeface="Faricy New Rg"/>
              </a:rPr>
              <a:t>Gofynion cyllido ychwanegol Cyngor Celfyddydau Cymru </a:t>
            </a:r>
          </a:p>
          <a:p>
            <a:pPr fontAlgn="base"/>
            <a:endParaRPr lang="cy-GB" sz="2000" b="1" dirty="0">
              <a:solidFill>
                <a:srgbClr val="AAA3B7"/>
              </a:solidFill>
              <a:latin typeface="Faricy New Rg"/>
            </a:endParaRPr>
          </a:p>
          <a:p>
            <a:pPr fontAlgn="base"/>
            <a:r>
              <a:rPr lang="cy-GB" sz="1800" dirty="0">
                <a:solidFill>
                  <a:srgbClr val="000000"/>
                </a:solidFill>
                <a:latin typeface="Faricy New Rg"/>
              </a:rPr>
              <a:t>Ailddatblygiad Nant</a:t>
            </a:r>
          </a:p>
          <a:p>
            <a:pPr fontAlgn="base"/>
            <a:r>
              <a:rPr lang="en-GB" sz="2000" b="1" dirty="0">
                <a:latin typeface="Faricy New Rg" panose="020B05030000000200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730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7D4CE-0432-4ACF-B767-49F613CAF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4297-ED00-4231-833B-F4A3A949EC3B}" type="slidenum">
              <a:rPr lang="en-GB" smtClean="0"/>
              <a:t>15</a:t>
            </a:fld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D2679D0-3CB8-48D4-98BE-2D5F9DA3C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834685"/>
              </p:ext>
            </p:extLst>
          </p:nvPr>
        </p:nvGraphicFramePr>
        <p:xfrm>
          <a:off x="6210302" y="1512757"/>
          <a:ext cx="5647810" cy="4796012"/>
        </p:xfrm>
        <a:graphic>
          <a:graphicData uri="http://schemas.openxmlformats.org/drawingml/2006/table">
            <a:tbl>
              <a:tblPr firstRow="1" firstCol="1" bandRow="1"/>
              <a:tblGrid>
                <a:gridCol w="5647810">
                  <a:extLst>
                    <a:ext uri="{9D8B030D-6E8A-4147-A177-3AD203B41FA5}">
                      <a16:colId xmlns:a16="http://schemas.microsoft.com/office/drawing/2014/main" val="3119972959"/>
                    </a:ext>
                  </a:extLst>
                </a:gridCol>
              </a:tblGrid>
              <a:tr h="955532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3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E8A6B3"/>
                        </a:highlight>
                        <a:latin typeface="Faricy New Rg" panose="020B05030000000200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cy-GB" sz="1600" b="1" kern="1200" dirty="0">
                          <a:solidFill>
                            <a:schemeClr val="bg1"/>
                          </a:solidFill>
                          <a:effectLst/>
                          <a:latin typeface="Faricy New Rg" panose="020B0503000000020004" pitchFamily="34" charset="0"/>
                          <a:ea typeface="+mn-ea"/>
                          <a:cs typeface="+mn-cs"/>
                        </a:rPr>
                        <a:t>Prosiectau Gweithredol</a:t>
                      </a:r>
                      <a:endParaRPr lang="en-GB" sz="1600" kern="1200" dirty="0">
                        <a:solidFill>
                          <a:schemeClr val="bg1"/>
                        </a:solidFill>
                        <a:effectLst/>
                        <a:latin typeface="Faricy New Rg" panose="020B0503000000020004" pitchFamily="34" charset="0"/>
                        <a:ea typeface="+mn-ea"/>
                        <a:cs typeface="+mn-cs"/>
                      </a:endParaRPr>
                    </a:p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1 </a:t>
                      </a:r>
                      <a:r>
                        <a:rPr lang="en-GB" sz="1300" b="1" dirty="0" err="1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Hydref</a:t>
                      </a: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 – 31 </a:t>
                      </a:r>
                      <a:r>
                        <a:rPr lang="en-GB" sz="1300" b="1" dirty="0" err="1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Rhagfyr</a:t>
                      </a: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 2019</a:t>
                      </a:r>
                      <a:endParaRPr lang="en-GB" sz="1300" b="1" i="0" u="none" strike="noStrike" dirty="0">
                        <a:effectLst/>
                        <a:latin typeface="Faricy New Rg" panose="020B0503000000020004" pitchFamily="34" charset="0"/>
                      </a:endParaRPr>
                    </a:p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300" b="1" i="0" u="none" strike="noStrike" dirty="0">
                        <a:effectLst/>
                        <a:latin typeface="Faricy New Rg" panose="020B0503000000020004" pitchFamily="34" charset="0"/>
                      </a:endParaRP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690769"/>
                  </a:ext>
                </a:extLst>
              </a:tr>
              <a:tr h="3636413">
                <a:tc>
                  <a:txBody>
                    <a:bodyPr/>
                    <a:lstStyle/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y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Arweiniodd </a:t>
                      </a:r>
                      <a:r>
                        <a:rPr lang="cy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maint y sampl yn yr arolwg o randdeiliaid </a:t>
                      </a:r>
                      <a:r>
                        <a:rPr lang="cy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(65 o ymatebwyr Saesneg / 20 o ymatebwyr Cymraeg), a oedd yn llai fyth yn achos rhai cwestiynau, at rai canlyniadau annibynadwy ac anghynrychioladol. Y flwyddyn nesaf, mae angen inni hyrwyddo’r arolwg yn well a’i anfon at bobl ym mis Tachwedd cyn egwyl y gaeaf. Mae angen inni hefyd geisio cael adborth gan unigolion nad ydynt ar hyn o bryd yn gwybod amdanom.</a:t>
                      </a:r>
                      <a:b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y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Cafodd yr </a:t>
                      </a:r>
                      <a:r>
                        <a:rPr lang="cy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hyfforddiant i staff </a:t>
                      </a:r>
                      <a:r>
                        <a:rPr lang="cy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 bolisïau newydd neu bolisïau sydd wedi’u diweddaru gryn groeso, ac mae angen i hyn ddod yn arfer safonol.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endParaRPr lang="cy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cy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Roedd y</a:t>
                      </a:r>
                      <a:r>
                        <a:rPr lang="cy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sesiwn Myfyrio ar Reoli Llinell </a:t>
                      </a:r>
                      <a:r>
                        <a:rPr lang="cy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i’r Uwch Dîm Rheoli yn werthfawr a gellid ymgorffori’r egwyddorion ar gyfer ‘Rheoli Llinell Da yn LlC’ mewn disgrifiadau swyddi ac yn yr arfarniadau Adnoddau Dynol blynyddol.</a:t>
                      </a:r>
                      <a:r>
                        <a:rPr lang="cy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cy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Cafodd ein </a:t>
                      </a:r>
                      <a:r>
                        <a:rPr lang="cy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Ffurflen Monitro Cydraddoldeb ac Amrywiaeth </a:t>
                      </a:r>
                      <a:r>
                        <a:rPr lang="cy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 ei newydd wedd ei dosbarthu i sampl cynrychioladol o’n cleientiaid. Fodd bynnag, ym mis Rhagfyr 2019, gwelwyd nad oedd Cyfrifiad 2021 yn galluogi unigolion o gefndiroedd Pobl Dduon, Asiaidd a Lleiafrifoedd Ethnig i ddynodi eu bod yn Gymry. Er mwyn ymateb i hyn, newidiwyd ein ffurflen i alluogi cleientiaid i ddynodi eu cenedligrwydd a’u hethnigrwydd ill dau.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39719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6792256-B850-457B-8C41-FB7BFECE4A89}"/>
              </a:ext>
            </a:extLst>
          </p:cNvPr>
          <p:cNvSpPr txBox="1"/>
          <p:nvPr/>
        </p:nvSpPr>
        <p:spPr>
          <a:xfrm>
            <a:off x="246137" y="6308769"/>
            <a:ext cx="106206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100" dirty="0"/>
              <a:t>*Noder – Rydym yn treialu cynnwys gwybodaeth werthuso yn yr adroddiad hwn. Bydd rhagor o gynnwys ar gael wrth i adroddiadau Monitro a Gwerthuso pob prosiect gael eu cyflwyno ym mis Mawrth 2020.</a:t>
            </a:r>
            <a:endParaRPr lang="en-GB" sz="11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611113-0E1F-6440-9CA5-B6C1D1F12FAD}"/>
              </a:ext>
            </a:extLst>
          </p:cNvPr>
          <p:cNvSpPr/>
          <p:nvPr/>
        </p:nvSpPr>
        <p:spPr>
          <a:xfrm>
            <a:off x="246137" y="615085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GB" sz="2000" b="1" dirty="0">
                <a:solidFill>
                  <a:srgbClr val="9E96AC"/>
                </a:solidFill>
                <a:latin typeface="Faricy New Rg" panose="020B05030000000200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Gwerthuso</a:t>
            </a:r>
            <a:r>
              <a:rPr lang="en-GB" sz="2000" dirty="0">
                <a:latin typeface="Faricy New Rg" panose="020B05030000000200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</a:t>
            </a:r>
            <a:endParaRPr lang="en-GB" sz="2000" b="1" dirty="0">
              <a:solidFill>
                <a:srgbClr val="9E96AC"/>
              </a:solidFill>
              <a:latin typeface="Faricy New Rg" panose="020B05030000000200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fontAlgn="base"/>
            <a:br>
              <a:rPr lang="en-GB" sz="1200" dirty="0">
                <a:latin typeface="Faricy New Rg" panose="020B05030000000200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y-GB" dirty="0">
                <a:latin typeface="Faricy New Rg" panose="020B0503000000020004" pitchFamily="34" charset="0"/>
              </a:rPr>
              <a:t>Gwersi </a:t>
            </a:r>
            <a:r>
              <a:rPr lang="cy-GB" b="1" dirty="0">
                <a:latin typeface="Faricy New Rg" panose="020B0503000000020004" pitchFamily="34" charset="0"/>
              </a:rPr>
              <a:t>Sefydliadol a Gweithredol </a:t>
            </a:r>
            <a:r>
              <a:rPr lang="cy-GB" dirty="0">
                <a:latin typeface="Faricy New Rg" panose="020B0503000000020004" pitchFamily="34" charset="0"/>
              </a:rPr>
              <a:t>i’w Dysgu</a:t>
            </a:r>
            <a:endParaRPr lang="en-GB" dirty="0">
              <a:latin typeface="Faricy New Rg" panose="020B0503000000020004" pitchFamily="34" charset="0"/>
            </a:endParaRPr>
          </a:p>
          <a:p>
            <a:pPr fontAlgn="base"/>
            <a:endParaRPr lang="en-GB" sz="1600" dirty="0"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9F6695A-0EF0-4141-B96C-4C849646FE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855340"/>
              </p:ext>
            </p:extLst>
          </p:nvPr>
        </p:nvGraphicFramePr>
        <p:xfrm>
          <a:off x="333888" y="1514894"/>
          <a:ext cx="5647810" cy="4793875"/>
        </p:xfrm>
        <a:graphic>
          <a:graphicData uri="http://schemas.openxmlformats.org/drawingml/2006/table">
            <a:tbl>
              <a:tblPr firstRow="1" firstCol="1" bandRow="1"/>
              <a:tblGrid>
                <a:gridCol w="5647810">
                  <a:extLst>
                    <a:ext uri="{9D8B030D-6E8A-4147-A177-3AD203B41FA5}">
                      <a16:colId xmlns:a16="http://schemas.microsoft.com/office/drawing/2014/main" val="1425672268"/>
                    </a:ext>
                  </a:extLst>
                </a:gridCol>
              </a:tblGrid>
              <a:tr h="1010758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300" b="1" i="0" u="none" strike="noStrike" dirty="0">
                        <a:solidFill>
                          <a:srgbClr val="FFFFFF"/>
                        </a:solidFill>
                        <a:effectLst/>
                        <a:latin typeface="Faricy New Rg" panose="020B05030000000200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y-GB" sz="1600" b="1" kern="1200" dirty="0">
                          <a:solidFill>
                            <a:schemeClr val="bg1"/>
                          </a:solidFill>
                          <a:effectLst/>
                          <a:latin typeface="Faricy New Rg" panose="020B0503000000020004" pitchFamily="34" charset="0"/>
                          <a:ea typeface="+mn-ea"/>
                          <a:cs typeface="+mn-cs"/>
                        </a:rPr>
                        <a:t>Gwersi Sefydliadol i’w Dysgu</a:t>
                      </a:r>
                    </a:p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1 </a:t>
                      </a:r>
                      <a:r>
                        <a:rPr lang="en-GB" sz="1300" b="1" dirty="0" err="1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Hydref</a:t>
                      </a: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 – 31 </a:t>
                      </a:r>
                      <a:r>
                        <a:rPr lang="en-GB" sz="1300" b="1" dirty="0" err="1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Rhagfyr</a:t>
                      </a: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 2019</a:t>
                      </a:r>
                      <a:endParaRPr lang="en-GB" sz="1300" b="1" i="0" u="none" strike="noStrike" dirty="0">
                        <a:effectLst/>
                        <a:latin typeface="Faricy New Rg" panose="020B0503000000020004" pitchFamily="34" charset="0"/>
                      </a:endParaRPr>
                    </a:p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300" b="1" i="0" u="none" strike="noStrike" dirty="0">
                        <a:solidFill>
                          <a:srgbClr val="FFFFFF"/>
                        </a:solidFill>
                        <a:effectLst/>
                        <a:latin typeface="Faricy New Rg" panose="020B0503000000020004" pitchFamily="34" charset="0"/>
                        <a:cs typeface="Calibri" panose="020F0502020204030204" pitchFamily="34" charset="0"/>
                      </a:endParaRP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386450"/>
                  </a:ext>
                </a:extLst>
              </a:tr>
              <a:tr h="3783117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y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Mae Cymru ar ei hôl hi o’i chymharu â gwledydd eraill y Deyrnas Unedig wrth fynd i’r afael â </a:t>
                      </a:r>
                      <a:r>
                        <a:rPr lang="cy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thangynrychiolaeth </a:t>
                      </a:r>
                      <a:r>
                        <a:rPr lang="cy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ymhlith unigolion sydd â nodweddion gwarchodedig yn ein llenyddiaethau a’n cymuned o awduron. Mae hyn yn amlycach fyth yn y Gymraeg. Er mwyn mynd i’r afael â’r broblem, mae angen i’r holl sector ymrwymo i newid.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cy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y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 mor atyniadol bynnag yw hynny, ni fyddai </a:t>
                      </a:r>
                      <a:r>
                        <a:rPr lang="cy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rhannu arferion gorau am waith yng Nghymru </a:t>
                      </a:r>
                      <a:r>
                        <a:rPr lang="cy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fynd i’r afael ag arferion gwael mewn partneriaethau a phrosiectau yn llesol, gan y byddai’n rhoi’r neges bod drysau ar gau.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cy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Mae angen adolygu ein partneriaid presennol, a’n dull o </a:t>
                      </a:r>
                      <a:r>
                        <a:rPr lang="cy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weithio mewn partneriaeth.</a:t>
                      </a:r>
                      <a:r>
                        <a:rPr lang="cy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Mae angen sicrhau ein bod yn datblygu perthnasau ystyrlon, strategol a fydd yn ein helpu i gyflawni ein Prif Nodau Llwyddiant, neu i elwa’n wleidyddol neu’n ariannol, yn unol â’n Gwerthoedd.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cy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Dangosodd ein </a:t>
                      </a:r>
                      <a:r>
                        <a:rPr lang="cy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Harolwg o Randdeiliaid 2019 </a:t>
                      </a:r>
                      <a:r>
                        <a:rPr lang="cy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fod pobl yn sylwi ar ein hymdrechion cynyddol i fynd i’r afael â Chydraddoldeb a Chynrychiolaeth yn y sector, ond nad yw newidiadau eraill (e.e. mwy o dryloywder yn ein prosesau caffael) wedi denu sylw hyd yma.</a:t>
                      </a:r>
                      <a:r>
                        <a:rPr lang="cy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361364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2AE2284-AEE8-436A-B272-88F5D216C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37" y="164856"/>
            <a:ext cx="1233018" cy="31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40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F4418B-F0C3-4EEF-8290-02380E9CC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924373"/>
              </p:ext>
            </p:extLst>
          </p:nvPr>
        </p:nvGraphicFramePr>
        <p:xfrm>
          <a:off x="314324" y="1548738"/>
          <a:ext cx="11563351" cy="4807611"/>
        </p:xfrm>
        <a:graphic>
          <a:graphicData uri="http://schemas.openxmlformats.org/drawingml/2006/table">
            <a:tbl>
              <a:tblPr firstRow="1" firstCol="1" bandRow="1"/>
              <a:tblGrid>
                <a:gridCol w="1887419">
                  <a:extLst>
                    <a:ext uri="{9D8B030D-6E8A-4147-A177-3AD203B41FA5}">
                      <a16:colId xmlns:a16="http://schemas.microsoft.com/office/drawing/2014/main" val="3119972959"/>
                    </a:ext>
                  </a:extLst>
                </a:gridCol>
                <a:gridCol w="6000666">
                  <a:extLst>
                    <a:ext uri="{9D8B030D-6E8A-4147-A177-3AD203B41FA5}">
                      <a16:colId xmlns:a16="http://schemas.microsoft.com/office/drawing/2014/main" val="736020784"/>
                    </a:ext>
                  </a:extLst>
                </a:gridCol>
                <a:gridCol w="3675266">
                  <a:extLst>
                    <a:ext uri="{9D8B030D-6E8A-4147-A177-3AD203B41FA5}">
                      <a16:colId xmlns:a16="http://schemas.microsoft.com/office/drawing/2014/main" val="3352232470"/>
                    </a:ext>
                  </a:extLst>
                </a:gridCol>
              </a:tblGrid>
              <a:tr h="7828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600" b="1" kern="1200" dirty="0">
                          <a:solidFill>
                            <a:schemeClr val="bg1"/>
                          </a:solidFill>
                          <a:effectLst/>
                          <a:latin typeface="Faricy New Rg" panose="020B0503000000020004" pitchFamily="34" charset="0"/>
                          <a:ea typeface="+mn-ea"/>
                          <a:cs typeface="+mn-cs"/>
                        </a:rPr>
                        <a:t>Gweithgareddau</a:t>
                      </a:r>
                      <a:endParaRPr lang="en-GB" sz="1600" kern="1200" dirty="0">
                        <a:solidFill>
                          <a:schemeClr val="bg1"/>
                        </a:solidFill>
                        <a:effectLst/>
                        <a:latin typeface="Faricy New Rg" panose="020B0503000000020004" pitchFamily="34" charset="0"/>
                        <a:ea typeface="+mn-ea"/>
                        <a:cs typeface="+mn-cs"/>
                      </a:endParaRPr>
                    </a:p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300" b="1" i="0" u="none" strike="noStrike" dirty="0">
                        <a:effectLst/>
                        <a:latin typeface="Faricy New Rg" panose="020B0503000000020004" pitchFamily="34" charset="0"/>
                      </a:endParaRP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300" b="1" i="0" u="none" strike="noStrike" dirty="0">
                        <a:solidFill>
                          <a:srgbClr val="FFFFFF"/>
                        </a:solidFill>
                        <a:effectLst/>
                        <a:latin typeface="Faricy New Rg" panose="020B05030000000200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300" b="1" i="0" u="none" strike="noStrike" dirty="0">
                        <a:solidFill>
                          <a:srgbClr val="FFFFFF"/>
                        </a:solidFill>
                        <a:effectLst/>
                        <a:latin typeface="Faricy New Rg" panose="020B05030000000200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cy-GB" sz="1600" b="1" kern="1200" dirty="0">
                          <a:solidFill>
                            <a:schemeClr val="bg1"/>
                          </a:solidFill>
                          <a:effectLst/>
                          <a:latin typeface="Faricy New Rg" panose="020B0503000000020004" pitchFamily="34" charset="0"/>
                          <a:ea typeface="+mn-ea"/>
                          <a:cs typeface="+mn-cs"/>
                        </a:rPr>
                        <a:t>Gwersi i’w Dysgu </a:t>
                      </a:r>
                      <a:endParaRPr lang="en-GB" sz="1600" kern="1200" dirty="0">
                        <a:solidFill>
                          <a:schemeClr val="bg1"/>
                        </a:solidFill>
                        <a:effectLst/>
                        <a:latin typeface="Faricy New Rg" panose="020B0503000000020004" pitchFamily="34" charset="0"/>
                        <a:ea typeface="+mn-ea"/>
                        <a:cs typeface="+mn-cs"/>
                      </a:endParaRPr>
                    </a:p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1 </a:t>
                      </a:r>
                      <a:r>
                        <a:rPr lang="en-GB" sz="1300" b="1" dirty="0" err="1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Hydref</a:t>
                      </a: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 – 31 </a:t>
                      </a:r>
                      <a:r>
                        <a:rPr lang="en-GB" sz="1300" b="1" dirty="0" err="1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Rhagfyr</a:t>
                      </a: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 2019</a:t>
                      </a:r>
                      <a:endParaRPr lang="en-GB" sz="1300" b="1" i="0" u="none" strike="noStrike" dirty="0">
                        <a:effectLst/>
                        <a:latin typeface="Faricy New Rg" panose="020B0503000000020004" pitchFamily="34" charset="0"/>
                      </a:endParaRPr>
                    </a:p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1" i="0" u="none" strike="noStrike" dirty="0">
                        <a:effectLst/>
                        <a:latin typeface="Faricy New Rg" panose="020B0503000000020004" pitchFamily="34" charset="0"/>
                      </a:endParaRP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400" b="1" kern="1200" dirty="0">
                          <a:solidFill>
                            <a:schemeClr val="bg1"/>
                          </a:solidFill>
                          <a:effectLst/>
                          <a:latin typeface="Faricy New Rg" panose="020B0503000000020004" pitchFamily="34" charset="0"/>
                          <a:ea typeface="+mn-ea"/>
                          <a:cs typeface="+mn-cs"/>
                        </a:rPr>
                        <a:t>Camau Gweithredu / Argymhellion i’r Dyfodol </a:t>
                      </a:r>
                      <a:endParaRPr lang="en-GB" sz="1400" kern="1200" dirty="0">
                        <a:solidFill>
                          <a:schemeClr val="bg1"/>
                        </a:solidFill>
                        <a:effectLst/>
                        <a:latin typeface="Faricy New Rg" panose="020B0503000000020004" pitchFamily="34" charset="0"/>
                        <a:ea typeface="+mn-ea"/>
                        <a:cs typeface="+mn-cs"/>
                      </a:endParaRP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690769"/>
                  </a:ext>
                </a:extLst>
              </a:tr>
              <a:tr h="1189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Cynllun Nawdd Llên a Lles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Roedd y prosiect ‘</a:t>
                      </a:r>
                      <a:r>
                        <a:rPr lang="cy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Prison Heads</a:t>
                      </a: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’, a ariannwyd gan y Cynllun Nawdd Llên a Lles ac a arweiniwyd gan yr awdur Connor Allen, yn darparu un sesiwn bob wythnos dros gyfnod o fis. Nid oedd y rheini a oedd yn cymryd rhan yn bresennol bob tro, sy’n dangos natur anrhagweladwy gweithio gyda phobl 16-18 oed yn y system garchardai.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Byddai’n fwy buddiol </a:t>
                      </a:r>
                      <a:r>
                        <a:rPr lang="cy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cywasgu’r prosiect </a:t>
                      </a: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dros gyfnod o wythnos i sicrhau bod yr un bobl ifanc yn bresennol a’u bod yn canolbwyntio ac yn mwynhau.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397190"/>
                  </a:ext>
                </a:extLst>
              </a:tr>
              <a:tr h="11993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Ffrindiau Darllen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Gyda dwy erthygl ddiweddar yn </a:t>
                      </a:r>
                      <a:r>
                        <a:rPr lang="cy-GB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Times </a:t>
                      </a: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yn canolbwyntio ar </a:t>
                      </a:r>
                      <a:r>
                        <a:rPr lang="cy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Ffrindiau Darllen </a:t>
                      </a: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yn Abertawe a Chonwy, yn ogystal â manteision amlwg y prosiect i iechyd a lles pobl, mae’n glir hefyd fod ‘stori’r gwirfoddolwyr’ wedi bod yn gymorth mawr i ennyn diddordeb ac ymddiriedaeth yn y prosiect a’r brand.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Dylem roi </a:t>
                      </a:r>
                      <a:r>
                        <a:rPr lang="cy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ystyriaeth fanylach i ddefnyddio gwirfoddolwyr </a:t>
                      </a: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mewn prosiectau eraill rydym eisoes yn eu cynnal neu’n gwneud ceisiadau i’w darparu.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706386"/>
                  </a:ext>
                </a:extLst>
              </a:tr>
              <a:tr h="1635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Rhoi Llwyfan i Awduron a Gaiff eu Tangynrychioli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Cafodd y cyhoeddiad ynghylch ymgeiswyr llwyddiannus y cynllun </a:t>
                      </a:r>
                      <a:r>
                        <a:rPr lang="cy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Rhoi Llwyfan i Awduron a Gaiff eu Tangynrychioli </a:t>
                      </a: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gyrhaeddiad da, gan ennyn llawer o ddiddordeb ar ein platfformau ar-lein. O ganlyniad, mae nifer o sefydliadau wedi cysylltu â ni i rannu gwybodaeth am gam datblygu’r prosiect ac i fod yn bartner wrth ddarparu cynlluniau eraill i awduron sy’n cael eu tangynrychioli.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Mae ein Blaenoriaeth Dactegol, Cynrychiolaeth a Chydraddoldeb, yn dal i gael ei datblygu. Fodd bynnag, cyn belled ag y byddwn yn </a:t>
                      </a:r>
                      <a:r>
                        <a:rPr lang="cy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parhau i fod yn dryloyw ac yn onest ac yn parhau i weithio mewn partneriaeth </a:t>
                      </a: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gydag ystod o awduron, mae llwyddiant y prosiect wedi rhoi sicrwydd inni y bydd y sector yn croesawu gwaith sy’n cael ei arwain gan Llenyddiaeth Cymru i gyflwyno mwy o amrywiaeth yn y sector.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38629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AAF9C56-EBD9-42CA-BF7B-A8B8AC806C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37" y="164856"/>
            <a:ext cx="1233018" cy="31723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CA5748D-5325-462D-A7CB-7E61FFF56A08}"/>
              </a:ext>
            </a:extLst>
          </p:cNvPr>
          <p:cNvSpPr txBox="1">
            <a:spLocks/>
          </p:cNvSpPr>
          <p:nvPr/>
        </p:nvSpPr>
        <p:spPr>
          <a:xfrm>
            <a:off x="246137" y="726072"/>
            <a:ext cx="11086587" cy="1166884"/>
          </a:xfrm>
          <a:prstGeom prst="rect">
            <a:avLst/>
          </a:prstGeom>
        </p:spPr>
        <p:txBody>
          <a:bodyPr vert="horz" lIns="65314" tIns="32657" rIns="65314" bIns="32657" rtlCol="0" anchor="ctr">
            <a:normAutofit lnSpcReduction="10000"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GB" sz="2400" b="1" dirty="0">
                <a:solidFill>
                  <a:srgbClr val="9E96AC"/>
                </a:solidFill>
                <a:latin typeface="Faricy New Rg" panose="020B05030000000200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Gwerthuso</a:t>
            </a:r>
          </a:p>
          <a:p>
            <a:pPr fontAlgn="base"/>
            <a:br>
              <a:rPr lang="en-GB" sz="2000" dirty="0">
                <a:latin typeface="Faricy New Rg" panose="020B05030000000200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700" dirty="0" err="1">
                <a:latin typeface="Faricy New Rg" panose="020B05030000000200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Gwersi</a:t>
            </a:r>
            <a:r>
              <a:rPr lang="en-GB" sz="1700" dirty="0">
                <a:latin typeface="Faricy New Rg" panose="020B05030000000200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Faricy New Rg" panose="020B05030000000200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i’w</a:t>
            </a:r>
            <a:r>
              <a:rPr lang="en-GB" sz="1700" dirty="0">
                <a:latin typeface="Faricy New Rg" panose="020B05030000000200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Faricy New Rg" panose="020B05030000000200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dysgu</a:t>
            </a:r>
            <a:r>
              <a:rPr lang="en-GB" sz="1700" dirty="0">
                <a:latin typeface="Faricy New Rg" panose="020B05030000000200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700" dirty="0" err="1">
                <a:latin typeface="Faricy New Rg" panose="020B05030000000200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o’n</a:t>
            </a:r>
            <a:r>
              <a:rPr lang="en-GB" sz="1700" dirty="0">
                <a:latin typeface="Faricy New Rg" panose="020B05030000000200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700" b="1" dirty="0" err="1">
                <a:latin typeface="Faricy New Rg" panose="020B05030000000200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Gweithgareddau</a:t>
            </a:r>
            <a:endParaRPr lang="en-GB" sz="1700" b="1" dirty="0">
              <a:latin typeface="Faricy New Rg" panose="020B0503000000020004" pitchFamily="34" charset="0"/>
            </a:endParaRPr>
          </a:p>
          <a:p>
            <a:pPr fontAlgn="t">
              <a:lnSpc>
                <a:spcPct val="107000"/>
              </a:lnSpc>
              <a:spcBef>
                <a:spcPts val="0"/>
              </a:spcBef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sz="2000" dirty="0">
              <a:latin typeface="Arial" panose="020B0604020202020204" pitchFamily="34" charset="0"/>
            </a:endParaRPr>
          </a:p>
          <a:p>
            <a:pPr fontAlgn="base"/>
            <a:endParaRPr lang="en-GB" sz="2000" b="1" dirty="0">
              <a:latin typeface="Faricy New Rg" panose="020B05030000000200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D71B69-F2E6-4837-B134-6F85C7532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4297-ED00-4231-833B-F4A3A949EC3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624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C0EF1-C26B-4870-BD61-19AECE1FA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4297-ED00-4231-833B-F4A3A949EC3B}" type="slidenum">
              <a:rPr lang="en-GB" smtClean="0"/>
              <a:t>2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F722CC-8922-4287-89BF-A46E1DB77B42}"/>
              </a:ext>
            </a:extLst>
          </p:cNvPr>
          <p:cNvSpPr txBox="1">
            <a:spLocks/>
          </p:cNvSpPr>
          <p:nvPr/>
        </p:nvSpPr>
        <p:spPr>
          <a:xfrm>
            <a:off x="6096000" y="566928"/>
            <a:ext cx="5612060" cy="5789422"/>
          </a:xfrm>
          <a:prstGeom prst="rect">
            <a:avLst/>
          </a:prstGeom>
          <a:solidFill>
            <a:srgbClr val="AAA3B7"/>
          </a:solidFill>
        </p:spPr>
        <p:txBody>
          <a:bodyPr vert="horz" lIns="216000" tIns="45720" rIns="21600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endParaRPr lang="en-GB" sz="2200" b="1" dirty="0">
              <a:latin typeface="Faricy New Rg" panose="020B0503000000020004" pitchFamily="34" charset="0"/>
            </a:endParaRPr>
          </a:p>
          <a:p>
            <a:pPr marL="0" indent="0" fontAlgn="base">
              <a:buNone/>
            </a:pPr>
            <a:r>
              <a:rPr lang="cy-GB" sz="4900" b="1" dirty="0">
                <a:solidFill>
                  <a:srgbClr val="FFFFFF"/>
                </a:solidFill>
                <a:latin typeface="Faricy New Rg"/>
              </a:rPr>
              <a:t>Sut i ddarllen yr adroddiad hwn</a:t>
            </a:r>
          </a:p>
          <a:p>
            <a:pPr marL="0" indent="0" fontAlgn="base">
              <a:buNone/>
            </a:pPr>
            <a:endParaRPr lang="en-GB" sz="1050" dirty="0">
              <a:latin typeface="Faricy New Rg" panose="020B0503000000020004" pitchFamily="34" charset="0"/>
            </a:endParaRPr>
          </a:p>
          <a:p>
            <a:pPr fontAlgn="base">
              <a:lnSpc>
                <a:spcPct val="120000"/>
              </a:lnSpc>
            </a:pPr>
            <a:r>
              <a:rPr lang="cy-GB" sz="3400" dirty="0">
                <a:solidFill>
                  <a:srgbClr val="000000"/>
                </a:solidFill>
                <a:latin typeface="Faricy New Rg"/>
              </a:rPr>
              <a:t>Mae'r adroddiad hwn yn gyfuniad o brofforma </a:t>
            </a:r>
            <a:r>
              <a:rPr lang="cy-GB" sz="3400" b="1" dirty="0">
                <a:solidFill>
                  <a:srgbClr val="000000"/>
                </a:solidFill>
                <a:latin typeface="Faricy New Rg"/>
              </a:rPr>
              <a:t>Gofynion Cyllido Cyngor Celfyddydau Cymru</a:t>
            </a:r>
            <a:r>
              <a:rPr lang="cy-GB" sz="3400" dirty="0">
                <a:solidFill>
                  <a:srgbClr val="000000"/>
                </a:solidFill>
                <a:latin typeface="Faricy New Rg"/>
              </a:rPr>
              <a:t> (sy'n canolbwyntio ar ein tri Mesur Llwyddiant Allweddol a dwy eitem ychwanegol) a'n </a:t>
            </a:r>
            <a:r>
              <a:rPr lang="cy-GB" sz="3400" b="1" dirty="0">
                <a:solidFill>
                  <a:srgbClr val="000000"/>
                </a:solidFill>
                <a:latin typeface="Faricy New Rg"/>
              </a:rPr>
              <a:t>gofynion adrodd mewnol</a:t>
            </a:r>
            <a:r>
              <a:rPr lang="cy-GB" sz="3400" dirty="0">
                <a:solidFill>
                  <a:srgbClr val="000000"/>
                </a:solidFill>
                <a:latin typeface="Faricy New Rg"/>
              </a:rPr>
              <a:t> ar y canlyniadau a'r effaith sefydliadol rydym yn gobeithio eu cyflawni, ynghyd â'n </a:t>
            </a:r>
            <a:r>
              <a:rPr lang="cy-GB" sz="3400" b="1" dirty="0">
                <a:solidFill>
                  <a:srgbClr val="000000"/>
                </a:solidFill>
                <a:latin typeface="Faricy New Rg"/>
              </a:rPr>
              <a:t>Nodau Llwyddiant Gweithredol </a:t>
            </a:r>
            <a:r>
              <a:rPr lang="cy-GB" sz="3400" dirty="0">
                <a:latin typeface="Faricy New Rg" panose="020B0503000000020004" pitchFamily="34" charset="0"/>
              </a:rPr>
              <a:t>yn ogystal â’n </a:t>
            </a:r>
            <a:r>
              <a:rPr lang="cy-GB" sz="3400" b="1" dirty="0">
                <a:latin typeface="Faricy New Rg" panose="020B0503000000020004" pitchFamily="34" charset="0"/>
              </a:rPr>
              <a:t>Nodau Llwyddiant gweithredol </a:t>
            </a:r>
            <a:r>
              <a:rPr lang="cy-GB" sz="3400" dirty="0">
                <a:latin typeface="Faricy New Rg" panose="020B0503000000020004" pitchFamily="34" charset="0"/>
              </a:rPr>
              <a:t>a </a:t>
            </a:r>
            <a:r>
              <a:rPr lang="cy-GB" sz="3400" b="1" dirty="0">
                <a:latin typeface="Faricy New Rg" panose="020B0503000000020004" pitchFamily="34" charset="0"/>
              </a:rPr>
              <a:t>Gwersi </a:t>
            </a:r>
            <a:r>
              <a:rPr lang="cy-GB" sz="3400" dirty="0">
                <a:solidFill>
                  <a:schemeClr val="bg1"/>
                </a:solidFill>
                <a:latin typeface="Faricy New Rg" panose="020B0503000000020004" pitchFamily="34" charset="0"/>
              </a:rPr>
              <a:t>*newydd* </a:t>
            </a:r>
            <a:r>
              <a:rPr lang="cy-GB" sz="3400" dirty="0">
                <a:latin typeface="Faricy New Rg" panose="020B0503000000020004" pitchFamily="34" charset="0"/>
              </a:rPr>
              <a:t>i’w </a:t>
            </a:r>
            <a:r>
              <a:rPr lang="cy-GB" sz="3400" b="1" dirty="0">
                <a:latin typeface="Faricy New Rg" panose="020B0503000000020004" pitchFamily="34" charset="0"/>
              </a:rPr>
              <a:t>Dysgu.</a:t>
            </a:r>
            <a:r>
              <a:rPr lang="cy-GB" sz="3400" dirty="0">
                <a:latin typeface="Faricy New Rg" panose="020B0503000000020004" pitchFamily="34" charset="0"/>
              </a:rPr>
              <a:t> </a:t>
            </a:r>
            <a:endParaRPr lang="cy-GB" sz="3400" b="1" dirty="0">
              <a:solidFill>
                <a:srgbClr val="000000"/>
              </a:solidFill>
              <a:latin typeface="Faricy New Rg"/>
            </a:endParaRPr>
          </a:p>
          <a:p>
            <a:pPr fontAlgn="base">
              <a:lnSpc>
                <a:spcPct val="120000"/>
              </a:lnSpc>
            </a:pPr>
            <a:r>
              <a:rPr lang="cy-GB" sz="3400" dirty="0">
                <a:solidFill>
                  <a:srgbClr val="000000"/>
                </a:solidFill>
                <a:latin typeface="Faricy New Rg"/>
              </a:rPr>
              <a:t>Er ei fod yn canolbwyntio ar </a:t>
            </a:r>
            <a:r>
              <a:rPr lang="cy-GB" sz="3400" b="1" dirty="0">
                <a:solidFill>
                  <a:srgbClr val="000000"/>
                </a:solidFill>
                <a:latin typeface="Faricy New Rg"/>
              </a:rPr>
              <a:t>gynnydd rhwng 1 Awst a 30 Medi 2019</a:t>
            </a:r>
            <a:r>
              <a:rPr lang="cy-GB" sz="3400" dirty="0">
                <a:solidFill>
                  <a:srgbClr val="000000"/>
                </a:solidFill>
                <a:latin typeface="Faricy New Rg"/>
              </a:rPr>
              <a:t>, mae hefyd yn cynnig cynnydd cronedig ers 1 Ebrill 2019. </a:t>
            </a:r>
          </a:p>
          <a:p>
            <a:pPr fontAlgn="base">
              <a:lnSpc>
                <a:spcPct val="120000"/>
              </a:lnSpc>
            </a:pPr>
            <a:r>
              <a:rPr lang="cy-GB" sz="3400" dirty="0">
                <a:solidFill>
                  <a:srgbClr val="000000"/>
                </a:solidFill>
                <a:latin typeface="Faricy New Rg"/>
              </a:rPr>
              <a:t>Mae'r targedau sydd wedi'u cynnwys yn berthnasol i'r </a:t>
            </a:r>
            <a:r>
              <a:rPr lang="cy-GB" sz="3400" b="1" dirty="0">
                <a:solidFill>
                  <a:srgbClr val="000000"/>
                </a:solidFill>
                <a:latin typeface="Faricy New Rg"/>
              </a:rPr>
              <a:t>flwyddyn gyntaf</a:t>
            </a:r>
            <a:r>
              <a:rPr lang="cy-GB" sz="3400" dirty="0">
                <a:solidFill>
                  <a:srgbClr val="000000"/>
                </a:solidFill>
                <a:latin typeface="Faricy New Rg"/>
              </a:rPr>
              <a:t> (2019/2020) o'r pedair blynedd yng Nghynllun Strategol 2019-2023. Mae'r targedau hyn yn cynrychioli ein dyheadau, mewn perthynas â'r prosiectau yn ein rhaglen weithredol a’n gweithgarwch presennol, yn ogystal â'n tueddiadau demograffig, gwleidyddol, economaidd a chymdeithasol presennol. Mae rhai o'n prosiectau'n ddibynnol ar sicrhau cyllid allanol ychwanegol, ac mae'n bosib y bydd rhai yn cael eu haddasu neu'n dod yn annichonadwy yn ystod y broses ddatblygu. Bydd ffactorau y tu hwnt i'n rheolaeth uniongyrchol yn effeithio ar rai prosiectau. Am y rhesymau hyn</a:t>
            </a:r>
            <a:r>
              <a:rPr lang="cy-GB" sz="3400" b="1" dirty="0">
                <a:solidFill>
                  <a:srgbClr val="000000"/>
                </a:solidFill>
                <a:latin typeface="Faricy New Rg"/>
              </a:rPr>
              <a:t>, rhagamcan o sut bydd llwyddiant yn edrych yw'r targedau hyn, ac mae'n bosib y byddant yn destun adolygiad yn seiliedig ar resymeg</a:t>
            </a:r>
            <a:r>
              <a:rPr lang="cy-GB" sz="3400" dirty="0">
                <a:solidFill>
                  <a:srgbClr val="000000"/>
                </a:solidFill>
                <a:latin typeface="Faricy New Rg"/>
              </a:rPr>
              <a:t>.</a:t>
            </a:r>
          </a:p>
          <a:p>
            <a:pPr fontAlgn="base">
              <a:lnSpc>
                <a:spcPct val="120000"/>
              </a:lnSpc>
            </a:pPr>
            <a:r>
              <a:rPr lang="cy-GB" sz="3400" dirty="0">
                <a:solidFill>
                  <a:srgbClr val="000000"/>
                </a:solidFill>
                <a:latin typeface="Faricy New Rg"/>
              </a:rPr>
              <a:t>Mae'r Uwch Dîm Rheoli yn derbyn yr adroddiad hwn, ynghyd ag un arall ar lefel prosiect mwy manwl, sy'n canolbwyntio ar gynnydd misol tuag at Ddangosyddion Perfformiad Allweddol*. Gall y Bwrdd Rheoli wneud cais i weld y ddogfen yn ôl yr angen, ac mae'n bosib y byddant yn dewis gwneud hynny'n achlysurol fel arfer da.</a:t>
            </a:r>
          </a:p>
          <a:p>
            <a:pPr marL="0" indent="0" fontAlgn="base">
              <a:lnSpc>
                <a:spcPct val="120000"/>
              </a:lnSpc>
              <a:buNone/>
            </a:pPr>
            <a:br>
              <a:rPr lang="en-GB" sz="3400" dirty="0">
                <a:latin typeface="Faricy New Rg" panose="020B0503000000020004" pitchFamily="34" charset="0"/>
              </a:rPr>
            </a:br>
            <a:endParaRPr lang="en-GB" sz="2000" dirty="0">
              <a:highlight>
                <a:srgbClr val="E8A6B3"/>
              </a:highlight>
              <a:latin typeface="Faricy New Rg" panose="020B05030000000200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5149F1-205C-4A84-AF0D-AD79AD46BFBF}"/>
              </a:ext>
            </a:extLst>
          </p:cNvPr>
          <p:cNvSpPr/>
          <p:nvPr/>
        </p:nvSpPr>
        <p:spPr>
          <a:xfrm>
            <a:off x="233674" y="355387"/>
            <a:ext cx="5937828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800" b="1" dirty="0" err="1">
                <a:solidFill>
                  <a:srgbClr val="9E96AC"/>
                </a:solidFill>
                <a:latin typeface="Faricy New Rg" panose="020B05030000000200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Cynnwys</a:t>
            </a:r>
            <a:r>
              <a:rPr lang="en-GB" sz="2800" b="1" dirty="0">
                <a:solidFill>
                  <a:srgbClr val="E8A6B3"/>
                </a:solidFill>
                <a:latin typeface="Faricy New Rg" panose="020B05030000000200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GB" sz="2000" b="1" dirty="0">
                <a:solidFill>
                  <a:srgbClr val="E8A6B3"/>
                </a:solidFill>
                <a:latin typeface="Faricy New Rg" panose="020B05030000000200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GB" sz="2000" b="1" dirty="0">
                <a:solidFill>
                  <a:srgbClr val="FF914D"/>
                </a:solidFill>
                <a:latin typeface="Faricy New Rg" panose="020B05030000000200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				</a:t>
            </a:r>
            <a:endParaRPr lang="en-GB" sz="2000" b="1" dirty="0">
              <a:solidFill>
                <a:srgbClr val="FF914D"/>
              </a:solidFill>
              <a:latin typeface="Faricy New Rg" panose="020B050300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fontAlgn="base">
              <a:spcAft>
                <a:spcPts val="0"/>
              </a:spcAft>
              <a:buFontTx/>
              <a:buChar char="-"/>
            </a:pPr>
            <a:endParaRPr lang="en-GB" sz="1400" b="1" dirty="0">
              <a:latin typeface="Faricy New Rg" panose="020B05030000000200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fontAlgn="base">
              <a:spcAft>
                <a:spcPct val="0"/>
              </a:spcAft>
            </a:pPr>
            <a:r>
              <a:rPr lang="cy-GB" sz="1200" b="1" dirty="0">
                <a:solidFill>
                  <a:srgbClr val="000000"/>
                </a:solidFill>
                <a:latin typeface="Faricy New Rg"/>
              </a:rPr>
              <a:t>Uchafbwyntiau </a:t>
            </a:r>
            <a:br>
              <a:rPr lang="cy-GB" sz="1200" dirty="0"/>
            </a:br>
            <a:r>
              <a:rPr lang="cy-GB" sz="1200" dirty="0">
                <a:solidFill>
                  <a:srgbClr val="000000"/>
                </a:solidFill>
                <a:latin typeface="Faricy New Rg"/>
              </a:rPr>
              <a:t>Uchafbwyntiau Gweithredol, Sefydliadol a Gweithgarwch………… 3</a:t>
            </a:r>
          </a:p>
          <a:p>
            <a:pPr lvl="0" fontAlgn="base">
              <a:spcAft>
                <a:spcPct val="0"/>
              </a:spcAft>
            </a:pPr>
            <a:endParaRPr lang="cy-GB" sz="1200" b="1" dirty="0">
              <a:latin typeface="Faricy New Rg" panose="020B05030000000200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fontAlgn="base">
              <a:spcAft>
                <a:spcPct val="0"/>
              </a:spcAft>
            </a:pPr>
            <a:endParaRPr lang="cy-GB" sz="1200" b="1" dirty="0">
              <a:latin typeface="Faricy New Rg" panose="020B05030000000200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fontAlgn="base">
              <a:spcAft>
                <a:spcPct val="0"/>
              </a:spcAft>
            </a:pPr>
            <a:r>
              <a:rPr lang="cy-GB" sz="1200" b="1" dirty="0">
                <a:solidFill>
                  <a:srgbClr val="000000"/>
                </a:solidFill>
                <a:latin typeface="Faricy New Rg"/>
              </a:rPr>
              <a:t>Effaith Sefydliadol</a:t>
            </a:r>
            <a:r>
              <a:rPr lang="cy-GB" sz="1200" dirty="0">
                <a:solidFill>
                  <a:srgbClr val="000000"/>
                </a:solidFill>
                <a:latin typeface="Faricy New Rg"/>
              </a:rPr>
              <a:t> </a:t>
            </a:r>
            <a:br>
              <a:rPr lang="cy-GB" sz="1200" dirty="0"/>
            </a:br>
            <a:r>
              <a:rPr lang="cy-GB" sz="1200" dirty="0">
                <a:solidFill>
                  <a:srgbClr val="000000"/>
                </a:solidFill>
                <a:latin typeface="Faricy New Rg"/>
              </a:rPr>
              <a:t>Y newid hirdymor y byddwn yn ei gynhyrchu i Gymru...................... 5</a:t>
            </a:r>
            <a:br>
              <a:rPr lang="cy-GB" sz="1200" dirty="0"/>
            </a:br>
            <a:endParaRPr lang="cy-GB" sz="1200" dirty="0"/>
          </a:p>
          <a:p>
            <a:pPr lvl="0" fontAlgn="base">
              <a:spcAft>
                <a:spcPct val="0"/>
              </a:spcAft>
            </a:pPr>
            <a:endParaRPr lang="cy-GB" sz="1200" dirty="0">
              <a:latin typeface="Faricy New Rg" panose="020B05030000000200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fontAlgn="base">
              <a:spcAft>
                <a:spcPct val="0"/>
              </a:spcAft>
            </a:pPr>
            <a:r>
              <a:rPr lang="cy-GB" sz="1200" b="1" dirty="0">
                <a:solidFill>
                  <a:srgbClr val="000000"/>
                </a:solidFill>
                <a:latin typeface="Faricy New Rg"/>
              </a:rPr>
              <a:t>Canlyniadau Sefydliadol</a:t>
            </a:r>
            <a:br>
              <a:rPr lang="cy-GB" sz="1200" dirty="0"/>
            </a:br>
            <a:r>
              <a:rPr lang="cy-GB" sz="1200" dirty="0">
                <a:solidFill>
                  <a:srgbClr val="000000"/>
                </a:solidFill>
                <a:latin typeface="Faricy New Rg"/>
              </a:rPr>
              <a:t>Y newidiadau tymor canolig y byddwn yn eu </a:t>
            </a:r>
            <a:br>
              <a:rPr lang="cy-GB" sz="1200" dirty="0">
                <a:solidFill>
                  <a:srgbClr val="000000"/>
                </a:solidFill>
                <a:latin typeface="Faricy New Rg"/>
              </a:rPr>
            </a:br>
            <a:r>
              <a:rPr lang="cy-GB" sz="1200" dirty="0">
                <a:solidFill>
                  <a:srgbClr val="000000"/>
                </a:solidFill>
                <a:latin typeface="Faricy New Rg"/>
              </a:rPr>
              <a:t>cynhyrchu ar gyfer ein cleientiaid……………...................................... 5</a:t>
            </a:r>
            <a:br>
              <a:rPr lang="cy-GB" sz="1200" dirty="0"/>
            </a:br>
            <a:endParaRPr lang="cy-GB" sz="1200" dirty="0"/>
          </a:p>
          <a:p>
            <a:pPr lvl="0" fontAlgn="base">
              <a:spcAft>
                <a:spcPct val="0"/>
              </a:spcAft>
            </a:pPr>
            <a:endParaRPr lang="cy-GB" sz="1200" dirty="0">
              <a:latin typeface="Faricy New Rg" panose="020B05030000000200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fontAlgn="base">
              <a:spcAft>
                <a:spcPct val="0"/>
              </a:spcAft>
            </a:pPr>
            <a:r>
              <a:rPr lang="cy-GB" sz="1200" b="1" dirty="0">
                <a:solidFill>
                  <a:srgbClr val="000000"/>
                </a:solidFill>
                <a:latin typeface="Faricy New Rg"/>
              </a:rPr>
              <a:t>Allbynnau Sefydliadol</a:t>
            </a:r>
            <a:br>
              <a:rPr lang="cy-GB" sz="1200" dirty="0"/>
            </a:br>
            <a:r>
              <a:rPr lang="cy-GB" sz="1200" dirty="0">
                <a:solidFill>
                  <a:srgbClr val="000000"/>
                </a:solidFill>
                <a:latin typeface="Faricy New Rg"/>
              </a:rPr>
              <a:t>Prif Nodau Llwyddiant</a:t>
            </a:r>
            <a:br>
              <a:rPr lang="cy-GB" sz="1200" dirty="0">
                <a:solidFill>
                  <a:srgbClr val="000000"/>
                </a:solidFill>
                <a:highlight>
                  <a:srgbClr val="FFFF00"/>
                </a:highlight>
                <a:latin typeface="Faricy New Rg"/>
              </a:rPr>
            </a:br>
            <a:r>
              <a:rPr lang="cy-GB" sz="1200" dirty="0">
                <a:solidFill>
                  <a:srgbClr val="000000"/>
                </a:solidFill>
                <a:latin typeface="Faricy New Rg"/>
              </a:rPr>
              <a:t>mewn perthynas â'n Colofnau Gweithgaredd………….................... 6</a:t>
            </a:r>
          </a:p>
          <a:p>
            <a:pPr lvl="0" fontAlgn="base">
              <a:spcAft>
                <a:spcPct val="0"/>
              </a:spcAft>
            </a:pPr>
            <a:r>
              <a:rPr lang="cy-GB" sz="1200" dirty="0">
                <a:solidFill>
                  <a:srgbClr val="000000"/>
                </a:solidFill>
                <a:latin typeface="Faricy New Rg"/>
              </a:rPr>
              <a:t>Mesurau Llwyddiant mewn perthynas</a:t>
            </a:r>
          </a:p>
          <a:p>
            <a:pPr lvl="0" fontAlgn="base">
              <a:spcAft>
                <a:spcPct val="0"/>
              </a:spcAft>
            </a:pPr>
            <a:r>
              <a:rPr lang="cy-GB" sz="1200" dirty="0">
                <a:solidFill>
                  <a:srgbClr val="000000"/>
                </a:solidFill>
                <a:latin typeface="Faricy New Rg"/>
              </a:rPr>
              <a:t>â'n Blaenoriaethau Gweithredu…….................................................. 9</a:t>
            </a:r>
          </a:p>
          <a:p>
            <a:pPr marL="285750" lvl="0" indent="-285750" fontAlgn="base">
              <a:spcAft>
                <a:spcPct val="0"/>
              </a:spcAft>
              <a:buFontTx/>
              <a:buChar char="-"/>
            </a:pPr>
            <a:endParaRPr lang="cy-GB" sz="1200" dirty="0">
              <a:latin typeface="Faricy New Rg" panose="020B05030000000200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lvl="0" indent="-285750" fontAlgn="base">
              <a:spcAft>
                <a:spcPct val="0"/>
              </a:spcAft>
              <a:buFontTx/>
              <a:buChar char="-"/>
            </a:pPr>
            <a:endParaRPr lang="cy-GB" sz="1200" dirty="0">
              <a:latin typeface="Faricy New Rg" panose="020B05030000000200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fontAlgn="base">
              <a:spcAft>
                <a:spcPct val="0"/>
              </a:spcAft>
            </a:pPr>
            <a:r>
              <a:rPr lang="cy-GB" sz="1200" b="1" dirty="0">
                <a:solidFill>
                  <a:srgbClr val="000000"/>
                </a:solidFill>
                <a:latin typeface="Faricy New Rg"/>
              </a:rPr>
              <a:t>Gofynion Cyllido Ychwanegol Cyngor Celfyddydau Cymru</a:t>
            </a:r>
            <a:br>
              <a:rPr lang="cy-GB" sz="1200" dirty="0"/>
            </a:br>
            <a:r>
              <a:rPr lang="cy-GB" sz="1200" dirty="0">
                <a:solidFill>
                  <a:srgbClr val="000000"/>
                </a:solidFill>
                <a:latin typeface="Faricy New Rg"/>
              </a:rPr>
              <a:t>Adnewyddu Nant…………………………………………………………......... 14</a:t>
            </a:r>
          </a:p>
          <a:p>
            <a:pPr lvl="0" fontAlgn="base">
              <a:spcAft>
                <a:spcPts val="0"/>
              </a:spcAft>
            </a:pPr>
            <a:endParaRPr lang="en-GB" sz="1200" dirty="0">
              <a:latin typeface="Faricy New Rg" panose="020B05030000000200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fontAlgn="base">
              <a:spcAft>
                <a:spcPts val="0"/>
              </a:spcAft>
            </a:pPr>
            <a:endParaRPr lang="en-GB" sz="1200" dirty="0">
              <a:latin typeface="Faricy New Rg" panose="020B05030000000200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cy-GB" sz="1200" b="1" dirty="0">
                <a:latin typeface="Faricy New Rg" panose="020B0503000000020004" pitchFamily="34" charset="0"/>
              </a:rPr>
              <a:t>Gwerthuso </a:t>
            </a:r>
            <a:endParaRPr lang="en-GB" sz="1200" dirty="0">
              <a:latin typeface="Faricy New Rg" panose="020B0503000000020004" pitchFamily="34" charset="0"/>
            </a:endParaRPr>
          </a:p>
          <a:p>
            <a:pPr lvl="0" fontAlgn="base">
              <a:spcAft>
                <a:spcPts val="0"/>
              </a:spcAft>
            </a:pPr>
            <a:r>
              <a:rPr lang="cy-GB" sz="1200" dirty="0">
                <a:latin typeface="Faricy New Rg" panose="020B0503000000020004" pitchFamily="34" charset="0"/>
              </a:rPr>
              <a:t>Gwersi Sefydliadol a Gweithredol i’w Dysgu </a:t>
            </a:r>
            <a:r>
              <a:rPr lang="en-GB" sz="1200" dirty="0">
                <a:latin typeface="Faricy New Rg" panose="020B05030000000200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………………………….  15</a:t>
            </a:r>
          </a:p>
          <a:p>
            <a:pPr lvl="0" fontAlgn="base">
              <a:spcAft>
                <a:spcPts val="0"/>
              </a:spcAft>
            </a:pPr>
            <a:r>
              <a:rPr lang="cy-GB" sz="1200" dirty="0">
                <a:latin typeface="Faricy New Rg" panose="020B0503000000020004" pitchFamily="34" charset="0"/>
              </a:rPr>
              <a:t>Gwersi i’w Dysgu o’n Gweithgareddau</a:t>
            </a:r>
            <a:r>
              <a:rPr lang="en-GB" sz="1200" dirty="0">
                <a:latin typeface="Faricy New Rg" panose="020B05030000000200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………………………………….. 16</a:t>
            </a:r>
          </a:p>
          <a:p>
            <a:pPr lvl="0" fontAlgn="base">
              <a:spcAft>
                <a:spcPts val="0"/>
              </a:spcAft>
            </a:pPr>
            <a:endParaRPr lang="en-GB" sz="1400" dirty="0">
              <a:latin typeface="Faricy New Rg" panose="020B05030000000200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fontAlgn="base">
              <a:spcAft>
                <a:spcPts val="0"/>
              </a:spcAft>
            </a:pPr>
            <a:endParaRPr lang="en-GB" sz="1400" b="1" dirty="0">
              <a:latin typeface="Faricy New Rg" panose="020B050300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>
              <a:spcAft>
                <a:spcPts val="0"/>
              </a:spcAft>
            </a:pPr>
            <a:b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8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"/>
    </mc:Choice>
    <mc:Fallback xmlns="">
      <p:transition spd="slow" advTm="94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DC4DF90C-1B3B-4C3C-A9DF-F41548C41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94196"/>
            <a:ext cx="2776877" cy="542926"/>
          </a:xfrm>
        </p:spPr>
        <p:txBody>
          <a:bodyPr>
            <a:normAutofit fontScale="90000"/>
          </a:bodyPr>
          <a:lstStyle/>
          <a:p>
            <a:pPr algn="l" fontAlgn="base"/>
            <a:br>
              <a:rPr lang="en-GB" sz="2857" b="1" dirty="0">
                <a:solidFill>
                  <a:srgbClr val="FF914D"/>
                </a:solidFill>
                <a:latin typeface="Faricy New Rg" panose="020B0503000000020004" pitchFamily="34" charset="0"/>
              </a:rPr>
            </a:br>
            <a:br>
              <a:rPr lang="en-GB" sz="2857" b="1" dirty="0">
                <a:solidFill>
                  <a:srgbClr val="FF914D"/>
                </a:solidFill>
                <a:latin typeface="Faricy New Rg" panose="020B0503000000020004" pitchFamily="34" charset="0"/>
              </a:rPr>
            </a:br>
            <a:r>
              <a:rPr lang="en-GB" sz="2857" b="1" dirty="0" err="1">
                <a:solidFill>
                  <a:srgbClr val="9E96AC"/>
                </a:solidFill>
                <a:latin typeface="Faricy New Rg" panose="020B0503000000020004" pitchFamily="34" charset="0"/>
              </a:rPr>
              <a:t>Uchafbwyntiau</a:t>
            </a:r>
            <a:endParaRPr lang="en-GB" sz="2857" b="1" dirty="0">
              <a:solidFill>
                <a:srgbClr val="9E96AC"/>
              </a:solidFill>
              <a:latin typeface="Faricy New Rg" panose="020B05030000000200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DF5B12-442B-4409-8DA2-C7CE510FD51C}"/>
              </a:ext>
            </a:extLst>
          </p:cNvPr>
          <p:cNvSpPr txBox="1"/>
          <p:nvPr/>
        </p:nvSpPr>
        <p:spPr>
          <a:xfrm>
            <a:off x="228600" y="992352"/>
            <a:ext cx="6054438" cy="1632549"/>
          </a:xfrm>
          <a:prstGeom prst="rect">
            <a:avLst/>
          </a:prstGeom>
          <a:solidFill>
            <a:srgbClr val="AAA3B7"/>
          </a:solidFill>
          <a:ln>
            <a:noFill/>
          </a:ln>
        </p:spPr>
        <p:txBody>
          <a:bodyPr wrap="square" tIns="108000" rtlCol="0">
            <a:spAutoFit/>
          </a:bodyPr>
          <a:lstStyle/>
          <a:p>
            <a:r>
              <a:rPr lang="cy-GB" sz="1600" b="1" dirty="0">
                <a:solidFill>
                  <a:srgbClr val="FFFFFF"/>
                </a:solidFill>
                <a:latin typeface="Faricy New Rg"/>
              </a:rPr>
              <a:t>Sefydliadol </a:t>
            </a:r>
          </a:p>
          <a:p>
            <a:endParaRPr lang="en-GB" sz="1100" dirty="0">
              <a:latin typeface="Faricy New Rg" panose="020B05030000000200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y-GB" sz="1100" dirty="0">
                <a:latin typeface="Faricy New Rg" panose="020B0503000000020004" pitchFamily="34" charset="0"/>
              </a:rPr>
              <a:t>Cynhaliodd Llenyddiaeth Cymru ei ail </a:t>
            </a:r>
            <a:r>
              <a:rPr lang="cy-GB" sz="1100" b="1" dirty="0">
                <a:latin typeface="Faricy New Rg" panose="020B0503000000020004" pitchFamily="34" charset="0"/>
              </a:rPr>
              <a:t>Arolwg Rhanddeiliaid</a:t>
            </a:r>
            <a:r>
              <a:rPr lang="cy-GB" sz="1100" dirty="0">
                <a:latin typeface="Faricy New Rg" panose="020B0503000000020004" pitchFamily="34" charset="0"/>
              </a:rPr>
              <a:t>, sef arolwg blynyddol i gael adborth am ein gwaith hyd yma.</a:t>
            </a:r>
          </a:p>
          <a:p>
            <a:endParaRPr lang="en-GB" sz="1100" dirty="0">
              <a:latin typeface="Faricy New Rg" panose="020B05030000000200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y-GB" sz="1100" dirty="0">
                <a:latin typeface="Faricy New Rg" panose="020B0503000000020004" pitchFamily="34" charset="0"/>
              </a:rPr>
              <a:t>Ychwanegwyd yr adran </a:t>
            </a:r>
            <a:r>
              <a:rPr lang="cy-GB" sz="1100" b="1" dirty="0">
                <a:latin typeface="Faricy New Rg" panose="020B0503000000020004" pitchFamily="34" charset="0"/>
              </a:rPr>
              <a:t>Ein Heffaith </a:t>
            </a:r>
            <a:r>
              <a:rPr lang="cy-GB" sz="1100" dirty="0">
                <a:latin typeface="Faricy New Rg" panose="020B0503000000020004" pitchFamily="34" charset="0"/>
              </a:rPr>
              <a:t>at wefan Llenyddiaeth Cymru i roi tystiolaeth gref o’r modd y mae’n gwaith yn rhoi gwerth i’r sector, i gymdeithas ac i’r trethdalwr.</a:t>
            </a:r>
            <a:endParaRPr lang="en-GB" sz="1100" dirty="0">
              <a:latin typeface="Faricy New Rg" panose="020B0503000000020004" pitchFamily="34" charset="0"/>
            </a:endParaRPr>
          </a:p>
          <a:p>
            <a:endParaRPr lang="en-GB" sz="1400" dirty="0">
              <a:latin typeface="Faricy New Rg" panose="020B05030000000200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123D12-A2DE-40C9-B6AD-578693DC374E}"/>
              </a:ext>
            </a:extLst>
          </p:cNvPr>
          <p:cNvSpPr txBox="1"/>
          <p:nvPr/>
        </p:nvSpPr>
        <p:spPr>
          <a:xfrm>
            <a:off x="228600" y="2780131"/>
            <a:ext cx="6054438" cy="4002428"/>
          </a:xfrm>
          <a:prstGeom prst="rect">
            <a:avLst/>
          </a:prstGeom>
          <a:solidFill>
            <a:srgbClr val="AAA3B7"/>
          </a:solidFill>
          <a:ln>
            <a:noFill/>
          </a:ln>
        </p:spPr>
        <p:txBody>
          <a:bodyPr wrap="square" tIns="108000" rIns="0" rtlCol="0">
            <a:spAutoFit/>
          </a:bodyPr>
          <a:lstStyle/>
          <a:p>
            <a:r>
              <a:rPr lang="cy-GB" sz="1600" b="1" dirty="0">
                <a:solidFill>
                  <a:srgbClr val="FFFFFF"/>
                </a:solidFill>
                <a:latin typeface="Faricy New Rg"/>
              </a:rPr>
              <a:t>Gweithgaredd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b="1" dirty="0">
              <a:latin typeface="Faricy New Rg" panose="020B05030000000200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y-GB" sz="1100" dirty="0">
                <a:latin typeface="Faricy New Rg" panose="020B0503000000020004" pitchFamily="34" charset="0"/>
              </a:rPr>
              <a:t>Lansiwyd rhaglen cyrsiau agored </a:t>
            </a:r>
            <a:r>
              <a:rPr lang="cy-GB" sz="1100" b="1" dirty="0">
                <a:latin typeface="Faricy New Rg" panose="020B0503000000020004" pitchFamily="34" charset="0"/>
              </a:rPr>
              <a:t>Canolfan Ysgrifennu Tŷ Newydd</a:t>
            </a:r>
            <a:r>
              <a:rPr lang="cy-GB" sz="1100" dirty="0">
                <a:latin typeface="Faricy New Rg" panose="020B0503000000020004" pitchFamily="34" charset="0"/>
              </a:rPr>
              <a:t> 2020. Mae dros 60 o awduron yn rhan o’r rhaglen, gan gynnwys nifer sydd wedi cyrraedd rhestrau’r gwerthwyr gorau, awduron llawryfog, a beirdd o fri.</a:t>
            </a:r>
            <a:endParaRPr lang="en-GB" sz="1100" dirty="0">
              <a:latin typeface="Faricy New Rg" panose="020B05030000000200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GB" sz="1100" dirty="0">
              <a:latin typeface="Faricy New Rg" panose="020B05030000000200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y-GB" sz="1100" dirty="0">
                <a:latin typeface="Faricy New Rg" panose="020B0503000000020004" pitchFamily="34" charset="0"/>
              </a:rPr>
              <a:t>Dosbarthwyd dros 64,200 o gardiau post Cymraeg ar Ddiwrnod Cenedlaethol Barddoniaeth i ysgolion a llyfrgelloedd ledled y Deyrnas Unedig, a hynny fel rhan o brosiect </a:t>
            </a:r>
            <a:r>
              <a:rPr lang="cy-GB" sz="1100" b="1" dirty="0">
                <a:latin typeface="Faricy New Rg" panose="020B0503000000020004" pitchFamily="34" charset="0"/>
              </a:rPr>
              <a:t>Bardd Plant Cymru</a:t>
            </a:r>
            <a:r>
              <a:rPr lang="cy-GB" sz="1100" dirty="0">
                <a:latin typeface="Faricy New Rg" panose="020B0503000000020004" pitchFamily="34" charset="0"/>
              </a:rPr>
              <a:t>.  </a:t>
            </a:r>
            <a:endParaRPr lang="en-GB" sz="1100" dirty="0">
              <a:latin typeface="Faricy New Rg" panose="020B05030000000200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GB" sz="1100" dirty="0">
              <a:latin typeface="Faricy New Rg" panose="020B05030000000200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y-GB" sz="1100" dirty="0">
                <a:latin typeface="Faricy New Rg" panose="020B0503000000020004" pitchFamily="34" charset="0"/>
              </a:rPr>
              <a:t>Dychwelodd </a:t>
            </a:r>
            <a:r>
              <a:rPr lang="cy-GB" sz="1100" b="1" dirty="0">
                <a:latin typeface="Faricy New Rg" panose="020B0503000000020004" pitchFamily="34" charset="0"/>
              </a:rPr>
              <a:t>Her 100 Cerdd </a:t>
            </a:r>
            <a:r>
              <a:rPr lang="cy-GB" sz="1100" dirty="0">
                <a:latin typeface="Faricy New Rg" panose="020B0503000000020004" pitchFamily="34" charset="0"/>
              </a:rPr>
              <a:t>fis Hydref am y seithfed flwyddyn o’r bron. Cyfansoddodd 4 bardd 100 o gerddi Cymraeg gwreiddiol mewn cwta 24 awr, a hynny fel rhan o ddathliadau Diwrnod Cenedlaethol Barddoniaeth. </a:t>
            </a:r>
            <a:endParaRPr lang="en-GB" sz="1100" dirty="0">
              <a:latin typeface="Faricy New Rg" panose="020B05030000000200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GB" sz="1100" b="1" dirty="0">
              <a:latin typeface="Faricy New Rg" panose="020B05030000000200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y-GB" sz="1100" dirty="0">
                <a:latin typeface="Faricy New Rg" panose="020B0503000000020004" pitchFamily="34" charset="0"/>
              </a:rPr>
              <a:t>Cafodd proffiliau 8 awdur o gefndiroedd wedi’u tangynrychioli sylw drwy ein sianeli cyfathrebu allanol, a hynny fel rhan o’r prosiect </a:t>
            </a:r>
            <a:r>
              <a:rPr lang="cy-GB" sz="1100" b="1" dirty="0">
                <a:latin typeface="Faricy New Rg" panose="020B0503000000020004" pitchFamily="34" charset="0"/>
              </a:rPr>
              <a:t>Rhoi Llwyfan i Awduron a Gaiff eu Tangynrychioli. </a:t>
            </a:r>
            <a:endParaRPr lang="en-GB" sz="1100" dirty="0">
              <a:latin typeface="Faricy New Rg" panose="020B05030000000200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GB" sz="1100" dirty="0">
              <a:latin typeface="Faricy New Rg" panose="020B05030000000200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y-GB" sz="1100" dirty="0">
                <a:latin typeface="Faricy New Rg" panose="020B0503000000020004" pitchFamily="34" charset="0"/>
              </a:rPr>
              <a:t>Rhoddodd y Cynllun Nawdd </a:t>
            </a:r>
            <a:r>
              <a:rPr lang="cy-GB" sz="1100" b="1" dirty="0">
                <a:latin typeface="Faricy New Rg" panose="020B0503000000020004" pitchFamily="34" charset="0"/>
              </a:rPr>
              <a:t>Llên a Lles </a:t>
            </a:r>
            <a:r>
              <a:rPr lang="cy-GB" sz="1100" dirty="0">
                <a:latin typeface="Faricy New Rg" panose="020B0503000000020004" pitchFamily="34" charset="0"/>
              </a:rPr>
              <a:t>gefnogaeth i 10 prosiect newydd sy’n cael eu harwain gan awduron, gyda’r nod o ysbrydoli a grymuso rhai o’n cymunedau mwyaf ymylol drwy helpu pobl i gymryd rhan mewn gweithgareddau llenyddol penodol.</a:t>
            </a:r>
            <a:r>
              <a:rPr lang="cy-GB" sz="1100" b="1" dirty="0">
                <a:latin typeface="Faricy New Rg" panose="020B0503000000020004" pitchFamily="34" charset="0"/>
              </a:rPr>
              <a:t> </a:t>
            </a:r>
            <a:endParaRPr lang="en-GB" sz="1100" dirty="0">
              <a:latin typeface="Faricy New Rg" panose="020B0503000000020004" pitchFamily="34" charset="0"/>
            </a:endParaRPr>
          </a:p>
          <a:p>
            <a:endParaRPr lang="en-GB" sz="1100" b="1" dirty="0">
              <a:latin typeface="Faricy New Rg" panose="020B05030000000200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307A6D-BE46-4AC6-9241-C6C4795D612E}"/>
              </a:ext>
            </a:extLst>
          </p:cNvPr>
          <p:cNvSpPr txBox="1"/>
          <p:nvPr/>
        </p:nvSpPr>
        <p:spPr>
          <a:xfrm>
            <a:off x="6458865" y="4303624"/>
            <a:ext cx="5494706" cy="2478934"/>
          </a:xfrm>
          <a:prstGeom prst="rect">
            <a:avLst/>
          </a:prstGeom>
          <a:solidFill>
            <a:srgbClr val="AAA3B7"/>
          </a:solidFill>
        </p:spPr>
        <p:txBody>
          <a:bodyPr wrap="square" lIns="72000" tIns="108000" rtlCol="0">
            <a:spAutoFit/>
          </a:bodyPr>
          <a:lstStyle/>
          <a:p>
            <a:r>
              <a:rPr lang="cy-GB" sz="1600" b="1" dirty="0">
                <a:solidFill>
                  <a:srgbClr val="FFFFFF"/>
                </a:solidFill>
                <a:latin typeface="Faricy New Rg"/>
              </a:rPr>
              <a:t>Gweithredol</a:t>
            </a:r>
            <a:r>
              <a:rPr lang="cy-GB" sz="1200" b="1" dirty="0">
                <a:solidFill>
                  <a:srgbClr val="FFFFFF"/>
                </a:solidFill>
                <a:latin typeface="Faricy New Rg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dirty="0">
              <a:latin typeface="Faricy New Rg" panose="020B05030000000200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y-GB" sz="1100" dirty="0">
                <a:latin typeface="Faricy New Rg" panose="020B0503000000020004" pitchFamily="34" charset="0"/>
              </a:rPr>
              <a:t>Rhoddwyd fersiynau cyhoeddus o </a:t>
            </a:r>
            <a:r>
              <a:rPr lang="cy-GB" sz="1100" b="1" dirty="0">
                <a:latin typeface="Faricy New Rg" panose="020B0503000000020004" pitchFamily="34" charset="0"/>
              </a:rPr>
              <a:t>Adroddiadau Sefydliadol #1 a #2 </a:t>
            </a:r>
            <a:r>
              <a:rPr lang="cy-GB" sz="1100" dirty="0">
                <a:latin typeface="Faricy New Rg" panose="020B0503000000020004" pitchFamily="34" charset="0"/>
              </a:rPr>
              <a:t>ar wefan Llenyddiaeth Cymru i bobl eu gweld a’u lawrlwytho.</a:t>
            </a:r>
            <a:endParaRPr lang="en-GB" sz="1100" dirty="0">
              <a:latin typeface="Faricy New Rg" panose="020B05030000000200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GB" sz="1100" dirty="0">
              <a:latin typeface="Faricy New Rg" panose="020B05030000000200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y-GB" sz="1100" dirty="0">
                <a:latin typeface="Faricy New Rg" panose="020B0503000000020004" pitchFamily="34" charset="0"/>
              </a:rPr>
              <a:t>Cynhaliwyd sesiwn hyfforddiant mewnol i’r holl staff ar y polisïau newydd ym meysydd </a:t>
            </a:r>
            <a:r>
              <a:rPr lang="cy-GB" sz="1100" b="1" dirty="0">
                <a:latin typeface="Faricy New Rg" panose="020B0503000000020004" pitchFamily="34" charset="0"/>
              </a:rPr>
              <a:t>Caffael, Taliadau i Ymddiriedolwyr, </a:t>
            </a:r>
            <a:r>
              <a:rPr lang="cy-GB" sz="1100" dirty="0">
                <a:latin typeface="Faricy New Rg" panose="020B0503000000020004" pitchFamily="34" charset="0"/>
              </a:rPr>
              <a:t>a </a:t>
            </a:r>
            <a:r>
              <a:rPr lang="cy-GB" sz="1100" b="1" dirty="0">
                <a:latin typeface="Faricy New Rg" panose="020B0503000000020004" pitchFamily="34" charset="0"/>
              </a:rPr>
              <a:t>Theithio a Chynhaliaeth.</a:t>
            </a:r>
            <a:endParaRPr lang="en-GB" sz="1100" dirty="0">
              <a:latin typeface="Faricy New Rg" panose="020B05030000000200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100" dirty="0">
              <a:latin typeface="Faricy New Rg" panose="020B05030000000200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y-GB" sz="1100" dirty="0">
                <a:latin typeface="Faricy New Rg" panose="020B0503000000020004" pitchFamily="34" charset="0"/>
              </a:rPr>
              <a:t>Rhoddodd contractwr allanol hyfforddiant hanner diwrnod i’r holl staff am </a:t>
            </a:r>
            <a:r>
              <a:rPr lang="cy-GB" sz="1100" b="1" dirty="0">
                <a:latin typeface="Faricy New Rg" panose="020B0503000000020004" pitchFamily="34" charset="0"/>
              </a:rPr>
              <a:t>Ragfarn Ddiarwybod, </a:t>
            </a:r>
            <a:r>
              <a:rPr lang="cy-GB" sz="1100" dirty="0">
                <a:latin typeface="Faricy New Rg" panose="020B0503000000020004" pitchFamily="34" charset="0"/>
              </a:rPr>
              <a:t>a chafodd yr Uwch Dîm Rheoli sesiwn </a:t>
            </a:r>
            <a:r>
              <a:rPr lang="cy-GB" sz="1100" b="1" dirty="0">
                <a:latin typeface="Faricy New Rg" panose="020B0503000000020004" pitchFamily="34" charset="0"/>
              </a:rPr>
              <a:t>Myfyrio ar Reoli Llinell </a:t>
            </a:r>
            <a:r>
              <a:rPr lang="cy-GB" sz="1100" dirty="0">
                <a:latin typeface="Faricy New Rg" panose="020B0503000000020004" pitchFamily="34" charset="0"/>
              </a:rPr>
              <a:t>gan Sarah Drummond wrth i’n rhan yn y Rhaglen Wytnwch ddod i ben.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cy-GB" sz="1100" dirty="0">
              <a:latin typeface="Faricy New Rg" panose="020B0503000000020004" pitchFamily="34" charset="0"/>
            </a:endParaRPr>
          </a:p>
          <a:p>
            <a:pPr lvl="0"/>
            <a:endParaRPr lang="en-GB" sz="1100" dirty="0">
              <a:latin typeface="Faricy New Rg" panose="020B05030000000200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865" y="992352"/>
            <a:ext cx="5494706" cy="311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91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1"/>
          <a:stretch/>
        </p:blipFill>
        <p:spPr>
          <a:xfrm>
            <a:off x="4355021" y="2318273"/>
            <a:ext cx="3272294" cy="1930313"/>
          </a:xfrm>
          <a:prstGeom prst="rect">
            <a:avLst/>
          </a:prstGeom>
        </p:spPr>
      </p:pic>
      <p:pic>
        <p:nvPicPr>
          <p:cNvPr id="84" name="Content Placeholder 5" descr="A group of people standing around a plane&#10;&#10;Description automatically generated">
            <a:extLst>
              <a:ext uri="{FF2B5EF4-FFF2-40B4-BE49-F238E27FC236}">
                <a16:creationId xmlns:a16="http://schemas.microsoft.com/office/drawing/2014/main" id="{2B1413D3-4439-4592-81F4-9E1A65CC6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2"/>
          <a:stretch/>
        </p:blipFill>
        <p:spPr>
          <a:xfrm>
            <a:off x="4355021" y="4596700"/>
            <a:ext cx="3248011" cy="2059361"/>
          </a:xfrm>
          <a:ln w="9525">
            <a:solidFill>
              <a:schemeClr val="bg1"/>
            </a:solidFill>
          </a:ln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F5713866-64AC-4A32-A082-08DED0A1A9FE}"/>
              </a:ext>
            </a:extLst>
          </p:cNvPr>
          <p:cNvSpPr txBox="1"/>
          <p:nvPr/>
        </p:nvSpPr>
        <p:spPr>
          <a:xfrm>
            <a:off x="8157803" y="6434128"/>
            <a:ext cx="3255200" cy="338554"/>
          </a:xfrm>
          <a:prstGeom prst="rect">
            <a:avLst/>
          </a:prstGeom>
          <a:solidFill>
            <a:srgbClr val="9695A9"/>
          </a:solidFill>
          <a:ln w="9525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y-GB" sz="800" dirty="0">
                <a:latin typeface="Faricy New Rg" panose="020B0503000000020004" pitchFamily="34" charset="0"/>
              </a:rPr>
              <a:t>Lansio adran newydd sbon ar wefan Llenyddiaeth Cymru o’r enw ‘</a:t>
            </a:r>
            <a:r>
              <a:rPr lang="cy-GB" sz="800" b="1" dirty="0">
                <a:latin typeface="Faricy New Rg" panose="020B0503000000020004" pitchFamily="34" charset="0"/>
              </a:rPr>
              <a:t>Ein Heffaith’</a:t>
            </a:r>
            <a:r>
              <a:rPr lang="cy-GB" sz="800" dirty="0">
                <a:latin typeface="Faricy New Rg" panose="020B0503000000020004" pitchFamily="34" charset="0"/>
              </a:rPr>
              <a:t>, sy’n cynnwys ffeithluniau. Cliciwch </a:t>
            </a:r>
            <a:r>
              <a:rPr lang="cy-GB" sz="800" u="sng" dirty="0">
                <a:latin typeface="Faricy New Rg" panose="020B0503000000020004" pitchFamily="34" charset="0"/>
                <a:hlinkClick r:id="rId5"/>
              </a:rPr>
              <a:t>fan hyn </a:t>
            </a:r>
            <a:r>
              <a:rPr lang="cy-GB" sz="800" dirty="0">
                <a:latin typeface="Faricy New Rg" panose="020B0503000000020004" pitchFamily="34" charset="0"/>
              </a:rPr>
              <a:t>i’w gweld</a:t>
            </a:r>
            <a:endParaRPr lang="en-GB" sz="800" dirty="0">
              <a:latin typeface="Faricy New Rg" panose="020B05030000000200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2F926D3-4900-449A-BCA8-0B23610B0355}"/>
              </a:ext>
            </a:extLst>
          </p:cNvPr>
          <p:cNvSpPr txBox="1"/>
          <p:nvPr/>
        </p:nvSpPr>
        <p:spPr>
          <a:xfrm>
            <a:off x="4344771" y="6441005"/>
            <a:ext cx="3268799" cy="307777"/>
          </a:xfrm>
          <a:prstGeom prst="rect">
            <a:avLst/>
          </a:prstGeom>
          <a:solidFill>
            <a:srgbClr val="9695A9"/>
          </a:solidFill>
          <a:ln w="95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y-GB" sz="700" dirty="0">
                <a:latin typeface="Faricy New Rg" panose="020B0503000000020004" pitchFamily="34" charset="0"/>
              </a:rPr>
              <a:t>Cymerodd 12 o awduron ar ddechrau’u gyrfaoedd ran mewn diwrnod rhwydweithio a diwrnod i’r diwydiant ym </a:t>
            </a:r>
            <a:r>
              <a:rPr lang="cy-GB" sz="700" b="1" dirty="0">
                <a:latin typeface="Faricy New Rg" panose="020B0503000000020004" pitchFamily="34" charset="0"/>
              </a:rPr>
              <a:t>Mhenwythnos y Gaeaf Gŵyl y Gelli.</a:t>
            </a:r>
            <a:endParaRPr lang="en-GB" sz="700" dirty="0">
              <a:latin typeface="Faricy New Rg" panose="020B05030000000200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FAB626-F2F7-4EFB-80A6-4861D9FE2191}"/>
              </a:ext>
            </a:extLst>
          </p:cNvPr>
          <p:cNvSpPr txBox="1"/>
          <p:nvPr/>
        </p:nvSpPr>
        <p:spPr>
          <a:xfrm>
            <a:off x="541277" y="4103156"/>
            <a:ext cx="3300064" cy="493546"/>
          </a:xfrm>
          <a:prstGeom prst="rect">
            <a:avLst/>
          </a:prstGeom>
          <a:solidFill>
            <a:srgbClr val="9695A9"/>
          </a:solidFill>
          <a:ln w="95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y-GB" sz="900" b="1" dirty="0">
                <a:latin typeface="Faricy New Rg" panose="020B0503000000020004" pitchFamily="34" charset="0"/>
              </a:rPr>
              <a:t>Prosiectau arloesol a chynhwysol </a:t>
            </a:r>
            <a:r>
              <a:rPr lang="cy-GB" sz="900" dirty="0">
                <a:latin typeface="Faricy New Rg" panose="020B0503000000020004" pitchFamily="34" charset="0"/>
              </a:rPr>
              <a:t>wedi’u lansio ar gyfer amrywiaeth o grwpiau, gan gynnwys carcharorion a ffoaduriaid. </a:t>
            </a:r>
            <a:endParaRPr lang="en-GB" sz="900" dirty="0">
              <a:latin typeface="Faricy New Rg" panose="020B05030000000200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B65CFD-329D-47EF-AA85-6E75B8957125}"/>
              </a:ext>
            </a:extLst>
          </p:cNvPr>
          <p:cNvSpPr txBox="1"/>
          <p:nvPr/>
        </p:nvSpPr>
        <p:spPr>
          <a:xfrm>
            <a:off x="4344771" y="4170981"/>
            <a:ext cx="3268800" cy="461665"/>
          </a:xfrm>
          <a:prstGeom prst="rect">
            <a:avLst/>
          </a:prstGeom>
          <a:solidFill>
            <a:srgbClr val="9695A9"/>
          </a:solidFill>
          <a:ln w="95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y-GB" sz="800" dirty="0">
                <a:latin typeface="Faricy New Rg" panose="020B0503000000020004" pitchFamily="34" charset="0"/>
              </a:rPr>
              <a:t>Lansio </a:t>
            </a:r>
            <a:r>
              <a:rPr lang="cy-GB" sz="800" b="1" dirty="0">
                <a:latin typeface="Faricy New Rg" panose="020B0503000000020004" pitchFamily="34" charset="0"/>
              </a:rPr>
              <a:t>‘Rising Stars’ Cymru </a:t>
            </a:r>
            <a:r>
              <a:rPr lang="cy-GB" sz="800" dirty="0">
                <a:latin typeface="Faricy New Rg" panose="020B0503000000020004" pitchFamily="34" charset="0"/>
              </a:rPr>
              <a:t>mewn partneriaeth â Firefly Press</a:t>
            </a:r>
            <a:r>
              <a:rPr lang="cy-GB" sz="800" b="1" dirty="0">
                <a:latin typeface="Faricy New Rg" panose="020B0503000000020004" pitchFamily="34" charset="0"/>
              </a:rPr>
              <a:t> </a:t>
            </a:r>
            <a:r>
              <a:rPr lang="cy-GB" sz="800" dirty="0">
                <a:latin typeface="Faricy New Rg" panose="020B0503000000020004" pitchFamily="34" charset="0"/>
              </a:rPr>
              <a:t>i ddod o hyd i feirdd plant talentog o gefndiroedd Du, Asiaidd a Lleiafrifoedd Ethnig.</a:t>
            </a:r>
            <a:endParaRPr lang="en-GB" sz="800" dirty="0">
              <a:latin typeface="Faricy New Rg" panose="020B0503000000020004" pitchFamily="34" charset="0"/>
            </a:endParaRPr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E6ADF45D-89BD-4EE4-9DE4-A80E303B2E8C}"/>
              </a:ext>
            </a:extLst>
          </p:cNvPr>
          <p:cNvGrpSpPr/>
          <p:nvPr/>
        </p:nvGrpSpPr>
        <p:grpSpPr>
          <a:xfrm>
            <a:off x="558938" y="27815"/>
            <a:ext cx="3282404" cy="2362400"/>
            <a:chOff x="229682" y="907349"/>
            <a:chExt cx="3866199" cy="27568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411035-7ABD-4387-A3C8-B07CBF4DF71D}"/>
                </a:ext>
              </a:extLst>
            </p:cNvPr>
            <p:cNvSpPr txBox="1"/>
            <p:nvPr/>
          </p:nvSpPr>
          <p:spPr>
            <a:xfrm>
              <a:off x="229682" y="3071608"/>
              <a:ext cx="3866199" cy="592633"/>
            </a:xfrm>
            <a:prstGeom prst="rect">
              <a:avLst/>
            </a:prstGeom>
            <a:solidFill>
              <a:srgbClr val="9695A9"/>
            </a:solidFill>
            <a:ln w="952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y-GB" sz="900" dirty="0">
                  <a:latin typeface="Faricy New Rg" panose="020B0503000000020004" pitchFamily="34" charset="0"/>
                </a:rPr>
                <a:t>Dewis The Reading Agency a </a:t>
              </a:r>
              <a:r>
                <a:rPr lang="cy-GB" sz="900" b="1" dirty="0">
                  <a:latin typeface="Faricy New Rg" panose="020B0503000000020004" pitchFamily="34" charset="0"/>
                </a:rPr>
                <a:t>Ffrindiau Darllen</a:t>
              </a:r>
              <a:r>
                <a:rPr lang="cy-GB" sz="900" dirty="0">
                  <a:latin typeface="Faricy New Rg" panose="020B0503000000020004" pitchFamily="34" charset="0"/>
                </a:rPr>
                <a:t> ar gyfer Apêl Nadolig </a:t>
              </a:r>
              <a:r>
                <a:rPr lang="cy-GB" sz="900" i="1" dirty="0">
                  <a:latin typeface="Faricy New Rg" panose="020B0503000000020004" pitchFamily="34" charset="0"/>
                </a:rPr>
                <a:t>The Times</a:t>
              </a:r>
              <a:r>
                <a:rPr lang="cy-GB" sz="900" dirty="0">
                  <a:latin typeface="Faricy New Rg" panose="020B0503000000020004" pitchFamily="34" charset="0"/>
                </a:rPr>
                <a:t> 2019. Mae rhagor o wybodaeth </a:t>
              </a:r>
              <a:r>
                <a:rPr lang="cy-GB" sz="900" u="sng" dirty="0">
                  <a:latin typeface="Faricy New Rg" panose="020B0503000000020004" pitchFamily="34" charset="0"/>
                  <a:hlinkClick r:id="rId6"/>
                </a:rPr>
                <a:t>fan hyn</a:t>
              </a:r>
              <a:r>
                <a:rPr lang="cy-GB" sz="900" dirty="0">
                  <a:latin typeface="Faricy New Rg" panose="020B0503000000020004" pitchFamily="34" charset="0"/>
                </a:rPr>
                <a:t>. </a:t>
              </a:r>
              <a:endParaRPr lang="en-GB" sz="900" dirty="0">
                <a:latin typeface="Faricy New Rg" panose="020B0503000000020004" pitchFamily="34" charset="0"/>
              </a:endParaRPr>
            </a:p>
          </p:txBody>
        </p:sp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83C49EBD-7B71-44E4-AA83-332B52826F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682" y="907349"/>
              <a:ext cx="3850009" cy="2167005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5" name="Picture 1024" descr="A screenshot of a person&#10;&#10;Description automatically generated">
            <a:extLst>
              <a:ext uri="{FF2B5EF4-FFF2-40B4-BE49-F238E27FC236}">
                <a16:creationId xmlns:a16="http://schemas.microsoft.com/office/drawing/2014/main" id="{79C66512-FEE0-41A4-94D9-F674178810F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92" t="9995" r="9538" b="80252"/>
          <a:stretch/>
        </p:blipFill>
        <p:spPr>
          <a:xfrm>
            <a:off x="10665481" y="2459199"/>
            <a:ext cx="542548" cy="22087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grpSp>
        <p:nvGrpSpPr>
          <p:cNvPr id="1038" name="Group 1037">
            <a:extLst>
              <a:ext uri="{FF2B5EF4-FFF2-40B4-BE49-F238E27FC236}">
                <a16:creationId xmlns:a16="http://schemas.microsoft.com/office/drawing/2014/main" id="{070EF043-F510-4AD3-850E-4B9649A49FE1}"/>
              </a:ext>
            </a:extLst>
          </p:cNvPr>
          <p:cNvGrpSpPr/>
          <p:nvPr/>
        </p:nvGrpSpPr>
        <p:grpSpPr>
          <a:xfrm>
            <a:off x="4344771" y="27815"/>
            <a:ext cx="3268800" cy="2220779"/>
            <a:chOff x="4181433" y="922270"/>
            <a:chExt cx="3951752" cy="257809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754E970-77CC-4053-A4FB-AB4A06C13031}"/>
                </a:ext>
              </a:extLst>
            </p:cNvPr>
            <p:cNvSpPr txBox="1"/>
            <p:nvPr/>
          </p:nvSpPr>
          <p:spPr>
            <a:xfrm>
              <a:off x="4185691" y="3071608"/>
              <a:ext cx="3947493" cy="428756"/>
            </a:xfrm>
            <a:prstGeom prst="rect">
              <a:avLst/>
            </a:prstGeom>
            <a:solidFill>
              <a:srgbClr val="9695A9"/>
            </a:solidFill>
            <a:ln w="952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y-GB" sz="900" dirty="0">
                  <a:latin typeface="Faricy New Rg" panose="020B0503000000020004" pitchFamily="34" charset="0"/>
                </a:rPr>
                <a:t>8 o egin awduron yn cael sylw fel rhan o’r Cynllun Nawdd Rhoi Llwyfan i Awduron a Gaiff eu Tangynrychioli. </a:t>
              </a:r>
              <a:endParaRPr lang="en-GB" sz="900" dirty="0">
                <a:latin typeface="Faricy New Rg" panose="020B05030000000200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90EB108-9F9E-47C3-B686-4CFB3A15F5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5781" t="10278" r="16719" b="23986"/>
            <a:stretch/>
          </p:blipFill>
          <p:spPr>
            <a:xfrm>
              <a:off x="4181433" y="922270"/>
              <a:ext cx="3951752" cy="2164769"/>
            </a:xfrm>
            <a:prstGeom prst="rect">
              <a:avLst/>
            </a:prstGeom>
            <a:ln w="9525">
              <a:solidFill>
                <a:schemeClr val="bg1"/>
              </a:solidFill>
            </a:ln>
          </p:spPr>
        </p:pic>
      </p:grp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F39B9101-7D4D-48CF-B15C-4C374DB51F71}"/>
              </a:ext>
            </a:extLst>
          </p:cNvPr>
          <p:cNvGrpSpPr/>
          <p:nvPr/>
        </p:nvGrpSpPr>
        <p:grpSpPr>
          <a:xfrm>
            <a:off x="8130459" y="2286865"/>
            <a:ext cx="3282544" cy="2366790"/>
            <a:chOff x="8178030" y="885484"/>
            <a:chExt cx="3685993" cy="280240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D2734A7D-E6E1-4A23-BD56-5A6DC2376E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7"/>
            <a:stretch/>
          </p:blipFill>
          <p:spPr bwMode="auto">
            <a:xfrm>
              <a:off x="8193463" y="885484"/>
              <a:ext cx="3670560" cy="2244872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30A009E-1024-430F-91AC-322DB670411B}"/>
                </a:ext>
              </a:extLst>
            </p:cNvPr>
            <p:cNvSpPr txBox="1"/>
            <p:nvPr/>
          </p:nvSpPr>
          <p:spPr>
            <a:xfrm>
              <a:off x="8178030" y="3086586"/>
              <a:ext cx="3685993" cy="601298"/>
            </a:xfrm>
            <a:prstGeom prst="rect">
              <a:avLst/>
            </a:prstGeom>
            <a:solidFill>
              <a:srgbClr val="9695A9"/>
            </a:solidFill>
            <a:ln w="952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y-GB" sz="900" b="1" dirty="0">
                  <a:latin typeface="Faricy New Rg" panose="020B0503000000020004" pitchFamily="34" charset="0"/>
                </a:rPr>
                <a:t>Bardd Cenedlaethol Cymru </a:t>
              </a:r>
              <a:r>
                <a:rPr lang="cy-GB" sz="900" dirty="0">
                  <a:latin typeface="Faricy New Rg" panose="020B0503000000020004" pitchFamily="34" charset="0"/>
                </a:rPr>
                <a:t>yn perfformio yng Ngŵyl Transpoesie ym Mrwsel wrth roi llwyfan i Ddiwylliant Llenyddol Cymru</a:t>
              </a:r>
              <a:endParaRPr lang="en-GB" sz="900" dirty="0">
                <a:latin typeface="Faricy New Rg" panose="020B05030000000200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7D8D0D4-2E5A-4B3B-BAB5-B536CED744F8}"/>
              </a:ext>
            </a:extLst>
          </p:cNvPr>
          <p:cNvGrpSpPr/>
          <p:nvPr/>
        </p:nvGrpSpPr>
        <p:grpSpPr>
          <a:xfrm>
            <a:off x="8130458" y="43478"/>
            <a:ext cx="3282545" cy="2209708"/>
            <a:chOff x="8147066" y="2372454"/>
            <a:chExt cx="3270633" cy="2123350"/>
          </a:xfrm>
        </p:grpSpPr>
        <p:pic>
          <p:nvPicPr>
            <p:cNvPr id="25" name="Picture 24" descr="A screenshot of a person&#10;&#10;Description automatically generated">
              <a:extLst>
                <a:ext uri="{FF2B5EF4-FFF2-40B4-BE49-F238E27FC236}">
                  <a16:creationId xmlns:a16="http://schemas.microsoft.com/office/drawing/2014/main" id="{61CD5DB6-0EDC-4569-BDA2-CBDDC132DB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3808"/>
            <a:stretch/>
          </p:blipFill>
          <p:spPr>
            <a:xfrm>
              <a:off x="8160761" y="2372454"/>
              <a:ext cx="3256938" cy="1847266"/>
            </a:xfrm>
            <a:prstGeom prst="rect">
              <a:avLst/>
            </a:prstGeom>
            <a:ln w="9525">
              <a:solidFill>
                <a:schemeClr val="bg1"/>
              </a:solidFill>
            </a:ln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777642E-AFE9-4017-B0B0-6E98D83F3FC6}"/>
                </a:ext>
              </a:extLst>
            </p:cNvPr>
            <p:cNvSpPr txBox="1"/>
            <p:nvPr/>
          </p:nvSpPr>
          <p:spPr>
            <a:xfrm>
              <a:off x="8147066" y="4140906"/>
              <a:ext cx="3270633" cy="354898"/>
            </a:xfrm>
            <a:prstGeom prst="rect">
              <a:avLst/>
            </a:prstGeom>
            <a:solidFill>
              <a:srgbClr val="9695A9"/>
            </a:solidFill>
            <a:ln w="952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y-GB" sz="900" b="1" dirty="0">
                  <a:latin typeface="Faricy New Rg" panose="020B0503000000020004" pitchFamily="34" charset="0"/>
                </a:rPr>
                <a:t>Her 100 Cerdd </a:t>
              </a:r>
              <a:r>
                <a:rPr lang="cy-GB" sz="900" dirty="0">
                  <a:latin typeface="Faricy New Rg" panose="020B0503000000020004" pitchFamily="34" charset="0"/>
                </a:rPr>
                <a:t>yn herio 4 bardd i greu 100 o gerddi Cymraeg mewn 24 awr</a:t>
              </a:r>
              <a:r>
                <a:rPr lang="cy-GB" sz="900" b="1" dirty="0">
                  <a:latin typeface="Faricy New Rg" panose="020B0503000000020004" pitchFamily="34" charset="0"/>
                </a:rPr>
                <a:t>.</a:t>
              </a:r>
              <a:endParaRPr lang="en-GB" sz="900" dirty="0">
                <a:latin typeface="Faricy New Rg" panose="020B05030000000200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CD9D53-D9E0-46EC-94E2-CE75E08F0C77}"/>
              </a:ext>
            </a:extLst>
          </p:cNvPr>
          <p:cNvGrpSpPr/>
          <p:nvPr/>
        </p:nvGrpSpPr>
        <p:grpSpPr>
          <a:xfrm>
            <a:off x="541277" y="4601286"/>
            <a:ext cx="3279128" cy="2182115"/>
            <a:chOff x="541277" y="4601286"/>
            <a:chExt cx="3279128" cy="218211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D4D729B-EB20-4F0D-870D-4EDB0EB6D5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31878" t="29147" r="27921" b="30543"/>
            <a:stretch/>
          </p:blipFill>
          <p:spPr>
            <a:xfrm>
              <a:off x="551746" y="4601286"/>
              <a:ext cx="3268659" cy="1843561"/>
            </a:xfrm>
            <a:prstGeom prst="rect">
              <a:avLst/>
            </a:prstGeom>
            <a:ln w="9525">
              <a:solidFill>
                <a:schemeClr val="bg1"/>
              </a:solidFill>
            </a:ln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68C2ABC-6950-4648-8C5A-F9C644FF646D}"/>
                </a:ext>
              </a:extLst>
            </p:cNvPr>
            <p:cNvSpPr txBox="1"/>
            <p:nvPr/>
          </p:nvSpPr>
          <p:spPr>
            <a:xfrm>
              <a:off x="541277" y="6444847"/>
              <a:ext cx="3276067" cy="338554"/>
            </a:xfrm>
            <a:prstGeom prst="rect">
              <a:avLst/>
            </a:prstGeom>
            <a:solidFill>
              <a:srgbClr val="9695A9"/>
            </a:solidFill>
            <a:ln w="952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y-GB" sz="800" b="1" dirty="0">
                  <a:latin typeface="Faricy New Rg" panose="020B0503000000020004" pitchFamily="34" charset="0"/>
                </a:rPr>
                <a:t>Penwythnos Beirniaid Ifanc </a:t>
              </a:r>
              <a:r>
                <a:rPr lang="cy-GB" sz="800" dirty="0">
                  <a:latin typeface="Faricy New Rg" panose="020B0503000000020004" pitchFamily="34" charset="0"/>
                </a:rPr>
                <a:t>yn Nhŷ Newydd fel rhan o’n Cynnig Addysgol. Cliciwch </a:t>
              </a:r>
              <a:r>
                <a:rPr lang="cy-GB" sz="800" u="sng" dirty="0">
                  <a:latin typeface="Faricy New Rg" panose="020B0503000000020004" pitchFamily="34" charset="0"/>
                  <a:hlinkClick r:id="rId13"/>
                </a:rPr>
                <a:t>fan hyn</a:t>
              </a:r>
              <a:r>
                <a:rPr lang="cy-GB" sz="800" dirty="0">
                  <a:latin typeface="Faricy New Rg" panose="020B0503000000020004" pitchFamily="34" charset="0"/>
                </a:rPr>
                <a:t> i ddarllen am brofiad un a gymerodd ran</a:t>
              </a:r>
              <a:endParaRPr lang="en-GB" sz="800" dirty="0">
                <a:latin typeface="Faricy New Rg" panose="020B05030000000200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803" y="4725083"/>
            <a:ext cx="3255200" cy="17090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5" y="2459199"/>
            <a:ext cx="3289447" cy="166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41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F4418B-F0C3-4EEF-8290-02380E9CC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585491"/>
              </p:ext>
            </p:extLst>
          </p:nvPr>
        </p:nvGraphicFramePr>
        <p:xfrm>
          <a:off x="127830" y="1241205"/>
          <a:ext cx="11936339" cy="5134195"/>
        </p:xfrm>
        <a:graphic>
          <a:graphicData uri="http://schemas.openxmlformats.org/drawingml/2006/table">
            <a:tbl>
              <a:tblPr firstRow="1" firstCol="1" bandRow="1"/>
              <a:tblGrid>
                <a:gridCol w="1238344">
                  <a:extLst>
                    <a:ext uri="{9D8B030D-6E8A-4147-A177-3AD203B41FA5}">
                      <a16:colId xmlns:a16="http://schemas.microsoft.com/office/drawing/2014/main" val="2942724612"/>
                    </a:ext>
                  </a:extLst>
                </a:gridCol>
                <a:gridCol w="3053371">
                  <a:extLst>
                    <a:ext uri="{9D8B030D-6E8A-4147-A177-3AD203B41FA5}">
                      <a16:colId xmlns:a16="http://schemas.microsoft.com/office/drawing/2014/main" val="3119972959"/>
                    </a:ext>
                  </a:extLst>
                </a:gridCol>
                <a:gridCol w="6819955">
                  <a:extLst>
                    <a:ext uri="{9D8B030D-6E8A-4147-A177-3AD203B41FA5}">
                      <a16:colId xmlns:a16="http://schemas.microsoft.com/office/drawing/2014/main" val="736020784"/>
                    </a:ext>
                  </a:extLst>
                </a:gridCol>
                <a:gridCol w="824669">
                  <a:extLst>
                    <a:ext uri="{9D8B030D-6E8A-4147-A177-3AD203B41FA5}">
                      <a16:colId xmlns:a16="http://schemas.microsoft.com/office/drawing/2014/main" val="1776716464"/>
                    </a:ext>
                  </a:extLst>
                </a:gridCol>
              </a:tblGrid>
              <a:tr h="717499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34" marR="54834" marT="7616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Targed ar gyfer 31 Mawrth 2020</a:t>
                      </a: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Cynnydd Presennol</a:t>
                      </a:r>
                    </a:p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1 </a:t>
                      </a:r>
                      <a:r>
                        <a:rPr lang="en-GB" sz="1300" b="1" dirty="0" err="1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Hydref</a:t>
                      </a: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 – 31 </a:t>
                      </a:r>
                      <a:r>
                        <a:rPr lang="en-GB" sz="1300" b="1" dirty="0" err="1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Rhagfyr</a:t>
                      </a: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 2019</a:t>
                      </a:r>
                      <a:endParaRPr lang="en-GB" sz="1300" b="1" i="0" u="none" strike="noStrike" dirty="0">
                        <a:effectLst/>
                        <a:latin typeface="Faricy New Rg" panose="020B0503000000020004" pitchFamily="34" charset="0"/>
                      </a:endParaRP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Dull casglu data</a:t>
                      </a: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690769"/>
                  </a:ext>
                </a:extLst>
              </a:tr>
              <a:tr h="1573934">
                <a:tc>
                  <a:txBody>
                    <a:bodyPr/>
                    <a:lstStyle/>
                    <a:p>
                      <a:pPr algn="l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Effaith Sefydliadol</a:t>
                      </a: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A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br>
                        <a:rPr sz="1200" dirty="0"/>
                      </a:br>
                      <a:r>
                        <a:rPr lang="cy-GB" sz="12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Byddwn ar ein ffordd i </a:t>
                      </a:r>
                      <a:r>
                        <a:rPr lang="cy-GB" sz="1200" b="1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rymuso, gwella a goleuo</a:t>
                      </a:r>
                      <a:r>
                        <a:rPr lang="cy-GB" sz="12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bywydau ein cleientiaid, gan gyfrannu at eu llesiant ehangach a llesiant cymdeithas, economi a diwylliant Cymru</a:t>
                      </a:r>
                      <a:br>
                        <a:rPr sz="1200" dirty="0"/>
                      </a:br>
                      <a:endParaRPr sz="1200" dirty="0"/>
                    </a:p>
                  </a:txBody>
                  <a:tcPr marL="54834" marR="54834" marT="76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dirty="0"/>
                    </a:p>
                    <a:p>
                      <a:r>
                        <a:rPr lang="cy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Mae ein Harolwg Hydredol 2019-2022 yn gofyn cwestiynau i sampl cynrychioladol o 10 o gleientiaid ddwywaith y flwyddyn, a hynny ynghylch effaith a chanlyniadau Llenyddiaeth Cymru. </a:t>
                      </a:r>
                      <a:r>
                        <a:rPr lang="cy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Mae’r holl gleientiaid wedi cwblhau’r arolwg cyntaf.</a:t>
                      </a:r>
                      <a:r>
                        <a:rPr lang="cy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Bydd dadansoddiad sy’n cymharu Arolwg #1 ac Arolwg #2 (a gaiff ei gynnal ym mis Chwefror 2020) yn cael ei gyflwyno yn yr haf. 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/>
                    </a:p>
                    <a:p>
                      <a:r>
                        <a:rPr lang="cy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Rydym hefyd wrthi’n canfod </a:t>
                      </a:r>
                      <a:r>
                        <a:rPr lang="cy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 unigolyn newydd i gymryd rhan yn Arolwg Hydredol 2020-2023 </a:t>
                      </a:r>
                      <a:r>
                        <a:rPr lang="cy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 mwyn cynyddu ehangder a chynaliadwyedd y sampl, gyda’r nod o wneud yr ymchwil yn fwy cynrychioladol a dibynadwy. Isod ceir dyfyniadau o adborth ansoddol dau gleient: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3111" marR="73111" marT="36556" marB="365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u="none" strike="noStrike" cap="none" baseline="0" dirty="0"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cap="none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</a:rPr>
                        <a:t>Arolwg</a:t>
                      </a:r>
                      <a:r>
                        <a:rPr lang="en-GB" sz="11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</a:rPr>
                        <a:t> </a:t>
                      </a:r>
                      <a:r>
                        <a:rPr lang="en-GB" sz="1100" b="0" i="0" u="none" strike="noStrike" cap="none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</a:rPr>
                        <a:t>Hydredol</a:t>
                      </a:r>
                      <a:r>
                        <a:rPr lang="en-GB" sz="11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</a:rPr>
                        <a:t> 2019-22  </a:t>
                      </a:r>
                    </a:p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b="0" i="0" u="none" strike="noStrike" dirty="0">
                        <a:effectLst/>
                        <a:latin typeface="+mn-lt"/>
                      </a:endParaRPr>
                    </a:p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4834" marR="54834" marT="76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0848211"/>
                  </a:ext>
                </a:extLst>
              </a:tr>
              <a:tr h="2842762">
                <a:tc>
                  <a:txBody>
                    <a:bodyPr/>
                    <a:lstStyle/>
                    <a:p>
                      <a:pPr marR="73152" algn="l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Canlyniadau Sefydliadol</a:t>
                      </a: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5A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br>
                        <a:rPr sz="1200" dirty="0"/>
                      </a:b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Bydd ein cleientiaid yn nesáu at gael:</a:t>
                      </a:r>
                    </a:p>
                    <a:p>
                      <a:pPr algn="l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47472" indent="-347472" algn="l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cy-GB" sz="12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Gwell</a:t>
                      </a: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sgiliau siarad ac ysgrifennu </a:t>
                      </a:r>
                    </a:p>
                    <a:p>
                      <a:pPr marL="347472" indent="-347472" algn="l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cy-GB" sz="12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Mwy</a:t>
                      </a: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o hunanhyder</a:t>
                      </a:r>
                    </a:p>
                    <a:p>
                      <a:pPr marL="347472" indent="-347472" algn="l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cy-GB" sz="12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Rhagor</a:t>
                      </a: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o gyfleoedd gwaith</a:t>
                      </a:r>
                    </a:p>
                    <a:p>
                      <a:pPr marL="347472" indent="-347472" algn="l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cy-GB" sz="12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Llai</a:t>
                      </a: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o bobl yn teimlo'n ynysig</a:t>
                      </a:r>
                    </a:p>
                    <a:p>
                      <a:pPr marL="347472" indent="-347472" algn="l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cy-GB" sz="12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Risg is</a:t>
                      </a: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o salwch meddwl, a'r gallu i wrthsefyll salwch meddwl yn well</a:t>
                      </a:r>
                    </a:p>
                    <a:p>
                      <a:pPr marL="347472" indent="-347472" algn="l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cy-GB" sz="12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Cyfle</a:t>
                      </a: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i ddarganfod bydoedd, athroniaethau a diwylliannau newydd</a:t>
                      </a:r>
                    </a:p>
                    <a:p>
                      <a:pPr marL="347472" indent="-347472" algn="l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cy-GB" sz="12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Gwell</a:t>
                      </a: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gallu i ddangos empathi</a:t>
                      </a:r>
                    </a:p>
                    <a:p>
                      <a:pPr marL="347472" indent="-347472" algn="l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cy-GB" sz="12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Gwell </a:t>
                      </a: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sgiliau amlieithog</a:t>
                      </a:r>
                    </a:p>
                  </a:txBody>
                  <a:tcPr marL="54834" marR="54834" marT="76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b="1" i="0" u="none" strike="noStrike" dirty="0">
                        <a:solidFill>
                          <a:srgbClr val="E8A6B3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3111" marR="73111" marT="36556" marB="365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34" marR="54834" marT="76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038077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AAF9C56-EBD9-42CA-BF7B-A8B8AC806C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37" y="164856"/>
            <a:ext cx="1233018" cy="31723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5A6840-BBED-4160-86E4-4E17B83B1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5425" y="6375400"/>
            <a:ext cx="2743200" cy="365125"/>
          </a:xfrm>
        </p:spPr>
        <p:txBody>
          <a:bodyPr/>
          <a:lstStyle/>
          <a:p>
            <a:fld id="{E57F4297-ED00-4231-833B-F4A3A949EC3B}" type="slidenum">
              <a:rPr lang="en-GB" smtClean="0"/>
              <a:t>5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677E10-8304-4870-9F16-762F0CC95F24}"/>
              </a:ext>
            </a:extLst>
          </p:cNvPr>
          <p:cNvSpPr txBox="1">
            <a:spLocks/>
          </p:cNvSpPr>
          <p:nvPr/>
        </p:nvSpPr>
        <p:spPr>
          <a:xfrm>
            <a:off x="246137" y="638429"/>
            <a:ext cx="4497734" cy="538148"/>
          </a:xfrm>
          <a:prstGeom prst="rect">
            <a:avLst/>
          </a:prstGeom>
        </p:spPr>
        <p:txBody>
          <a:bodyPr vert="horz" lIns="65314" tIns="32657" rIns="65314" bIns="32657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cy-GB" sz="2000" b="1" dirty="0">
                <a:solidFill>
                  <a:srgbClr val="AAA3B7"/>
                </a:solidFill>
                <a:latin typeface="Faricy New Rg"/>
              </a:rPr>
              <a:t>Effaith Sefydliadol a Chanlyniadau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940E24-E814-4A20-A21B-75D2CB9EB939}"/>
              </a:ext>
            </a:extLst>
          </p:cNvPr>
          <p:cNvSpPr/>
          <p:nvPr/>
        </p:nvSpPr>
        <p:spPr>
          <a:xfrm>
            <a:off x="4587117" y="3660543"/>
            <a:ext cx="6590220" cy="1204344"/>
          </a:xfrm>
          <a:prstGeom prst="rect">
            <a:avLst/>
          </a:prstGeom>
          <a:solidFill>
            <a:srgbClr val="969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y-GB" sz="1200" dirty="0">
              <a:solidFill>
                <a:schemeClr val="tx1"/>
              </a:solidFill>
            </a:endParaRPr>
          </a:p>
          <a:p>
            <a:r>
              <a:rPr lang="cy-GB" sz="1200" dirty="0">
                <a:solidFill>
                  <a:schemeClr val="tx1"/>
                </a:solidFill>
              </a:rPr>
              <a:t> “Hyd yn oed os nad yw’r meistri’n deall eich gwaith, dydy hynny ddim yn golygu nad ydych chi’n perthyn. Y gwir yw’r peth cryfaf sydd gen i. </a:t>
            </a:r>
            <a:r>
              <a:rPr lang="cy-GB" sz="1200" b="1" dirty="0">
                <a:solidFill>
                  <a:schemeClr val="tx1"/>
                </a:solidFill>
              </a:rPr>
              <a:t>Mae fy ngolwg ar y byd yr un mor bwysig â golwg unrhyw un arall arno...”</a:t>
            </a:r>
          </a:p>
          <a:p>
            <a:endParaRPr lang="en-GB" sz="1400" dirty="0">
              <a:solidFill>
                <a:schemeClr val="tx1"/>
              </a:solidFill>
            </a:endParaRPr>
          </a:p>
          <a:p>
            <a:pPr fontAlgn="base"/>
            <a:r>
              <a:rPr lang="cy-GB" sz="1000" b="1" dirty="0">
                <a:solidFill>
                  <a:schemeClr val="bg1"/>
                </a:solidFill>
                <a:latin typeface="Faricy New Rg" panose="020B05030000000200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Cyfrannwr Arolwg Hydredol</a:t>
            </a:r>
            <a:endParaRPr lang="cy-GB" sz="1100" dirty="0">
              <a:solidFill>
                <a:schemeClr val="bg1"/>
              </a:solidFill>
              <a:latin typeface="Faricy New Rg" panose="020B05030000000200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fontAlgn="base"/>
            <a:r>
              <a:rPr lang="cy-GB" sz="1000" dirty="0">
                <a:solidFill>
                  <a:schemeClr val="tx1"/>
                </a:solidFill>
                <a:latin typeface="Faricy New Rg" panose="020B0503000000020004" pitchFamily="34" charset="0"/>
              </a:rPr>
              <a:t>2019-22</a:t>
            </a:r>
            <a:endParaRPr lang="en-GB" sz="1000" dirty="0">
              <a:solidFill>
                <a:schemeClr val="tx1"/>
              </a:solidFill>
              <a:latin typeface="Faricy New Rg" panose="020B0503000000020004" pitchFamily="34" charset="0"/>
            </a:endParaRPr>
          </a:p>
          <a:p>
            <a:pPr fontAlgn="base"/>
            <a:endParaRPr lang="en-GB" sz="900" dirty="0">
              <a:latin typeface="Faricy New Rg" panose="020B05030000000200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74F692-28BC-4DB4-AD13-8B1DA38A49A8}"/>
              </a:ext>
            </a:extLst>
          </p:cNvPr>
          <p:cNvSpPr/>
          <p:nvPr/>
        </p:nvSpPr>
        <p:spPr>
          <a:xfrm>
            <a:off x="4587117" y="4936726"/>
            <a:ext cx="6590219" cy="1374559"/>
          </a:xfrm>
          <a:prstGeom prst="rect">
            <a:avLst/>
          </a:prstGeom>
          <a:solidFill>
            <a:srgbClr val="969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y-GB" sz="1200" dirty="0">
                <a:solidFill>
                  <a:schemeClr val="tx1"/>
                </a:solidFill>
              </a:rPr>
              <a:t> </a:t>
            </a:r>
          </a:p>
          <a:p>
            <a:r>
              <a:rPr lang="cy-GB" sz="1200" dirty="0">
                <a:solidFill>
                  <a:schemeClr val="tx1"/>
                </a:solidFill>
              </a:rPr>
              <a:t>“Rwy’n credu bod fy </a:t>
            </a:r>
            <a:r>
              <a:rPr lang="cy-GB" sz="1200" b="1" dirty="0">
                <a:solidFill>
                  <a:schemeClr val="tx1"/>
                </a:solidFill>
              </a:rPr>
              <a:t>set sgiliau bersonol wedi gwella drwy ymwneud â phrosiectau </a:t>
            </a:r>
            <a:r>
              <a:rPr lang="cy-GB" sz="1200" dirty="0">
                <a:solidFill>
                  <a:schemeClr val="tx1"/>
                </a:solidFill>
              </a:rPr>
              <a:t>sydd wedi’u cefnogi</a:t>
            </a:r>
            <a:r>
              <a:rPr lang="cy-GB" sz="1200" b="1" dirty="0">
                <a:solidFill>
                  <a:schemeClr val="tx1"/>
                </a:solidFill>
              </a:rPr>
              <a:t> gan Llenyddiaeth Cymru dros y pum mlynedd ddiwethaf</a:t>
            </a:r>
            <a:r>
              <a:rPr lang="cy-GB" sz="1200" dirty="0">
                <a:solidFill>
                  <a:schemeClr val="tx1"/>
                </a:solidFill>
              </a:rPr>
              <a:t>. Alla’ i ddim dychmygu sut y gallwn fod wedi gwneud cais i fod yn Children’s Laureate Wales, na chael cynnig na derbyn y swydd, </a:t>
            </a:r>
            <a:r>
              <a:rPr lang="cy-GB" sz="1200" b="1" dirty="0">
                <a:solidFill>
                  <a:schemeClr val="tx1"/>
                </a:solidFill>
              </a:rPr>
              <a:t>heb iddyn nhw fuddsoddi eu hamser a rhoi cymorth imi ddatblygu’n bersonol.”</a:t>
            </a:r>
            <a:endParaRPr lang="en-GB" sz="1200" dirty="0">
              <a:solidFill>
                <a:schemeClr val="tx1"/>
              </a:solidFill>
            </a:endParaRPr>
          </a:p>
          <a:p>
            <a:pPr fontAlgn="base"/>
            <a:endParaRPr lang="en-GB" sz="1050" dirty="0">
              <a:solidFill>
                <a:schemeClr val="tx1"/>
              </a:solidFill>
              <a:highlight>
                <a:srgbClr val="E8A6B3"/>
              </a:highlight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fontAlgn="base"/>
            <a:r>
              <a:rPr lang="cy-GB" sz="1050" b="1" dirty="0">
                <a:solidFill>
                  <a:schemeClr val="bg1"/>
                </a:solidFill>
                <a:latin typeface="Faricy New Rg" panose="020B05030000000200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Cyfrannwr Arolwg Hydredol</a:t>
            </a:r>
            <a:endParaRPr lang="cy-GB" sz="1200" dirty="0">
              <a:solidFill>
                <a:schemeClr val="bg1"/>
              </a:solidFill>
              <a:latin typeface="Faricy New Rg" panose="020B05030000000200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fontAlgn="base"/>
            <a:r>
              <a:rPr lang="en-GB" sz="1000" dirty="0">
                <a:solidFill>
                  <a:schemeClr val="tx1"/>
                </a:solidFill>
                <a:latin typeface="Faricy New Rg" panose="020B05030000000200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2019-22. </a:t>
            </a:r>
          </a:p>
          <a:p>
            <a:pPr fontAlgn="base"/>
            <a:endParaRPr lang="en-GB" sz="900" dirty="0">
              <a:solidFill>
                <a:schemeClr val="tx1"/>
              </a:solidFill>
              <a:latin typeface="Faricy New Rg" panose="020B05030000000200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473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9209AD0-F566-45FC-8CE9-40B05C599CB4}"/>
              </a:ext>
            </a:extLst>
          </p:cNvPr>
          <p:cNvSpPr txBox="1">
            <a:spLocks/>
          </p:cNvSpPr>
          <p:nvPr/>
        </p:nvSpPr>
        <p:spPr>
          <a:xfrm>
            <a:off x="223320" y="737592"/>
            <a:ext cx="11086587" cy="1166884"/>
          </a:xfrm>
          <a:prstGeom prst="rect">
            <a:avLst/>
          </a:prstGeom>
        </p:spPr>
        <p:txBody>
          <a:bodyPr vert="horz" lIns="65314" tIns="32657" rIns="65314" bIns="32657" rtlCol="0" anchor="ctr">
            <a:normAutofit fontScale="92500" lnSpcReduction="20000"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cy-GB" sz="2200" b="1" dirty="0">
                <a:solidFill>
                  <a:srgbClr val="AAA3B7"/>
                </a:solidFill>
                <a:latin typeface="Faricy New Rg"/>
              </a:rPr>
              <a:t>Canlyniadau Sefydliadol</a:t>
            </a:r>
          </a:p>
          <a:p>
            <a:pPr fontAlgn="base"/>
            <a:br>
              <a:rPr lang="cy-GB" sz="2200" dirty="0"/>
            </a:br>
            <a:r>
              <a:rPr lang="cy-GB" sz="1700" dirty="0">
                <a:solidFill>
                  <a:srgbClr val="000000"/>
                </a:solidFill>
                <a:latin typeface="Faricy New Rg"/>
              </a:rPr>
              <a:t>Prif Nodau Llwyddiant Gweithgaredd: </a:t>
            </a:r>
            <a:r>
              <a:rPr lang="cy-GB" sz="1700" b="1" dirty="0">
                <a:solidFill>
                  <a:srgbClr val="000000"/>
                </a:solidFill>
                <a:latin typeface="Faricy New Rg"/>
              </a:rPr>
              <a:t>Cyfranogi</a:t>
            </a:r>
          </a:p>
          <a:p>
            <a:pPr fontAlgn="t">
              <a:lnSpc>
                <a:spcPct val="107000"/>
              </a:lnSpc>
              <a:spcBef>
                <a:spcPts val="0"/>
              </a:spcBef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sz="2000" dirty="0">
              <a:latin typeface="Arial" panose="020B0604020202020204" pitchFamily="34" charset="0"/>
            </a:endParaRPr>
          </a:p>
          <a:p>
            <a:pPr fontAlgn="base"/>
            <a:r>
              <a:rPr lang="en-GB" sz="2000" b="1" dirty="0">
                <a:latin typeface="Faricy New Rg" panose="020B0503000000020004" pitchFamily="34" charset="0"/>
              </a:rPr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F4418B-F0C3-4EEF-8290-02380E9CC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733440"/>
              </p:ext>
            </p:extLst>
          </p:nvPr>
        </p:nvGraphicFramePr>
        <p:xfrm>
          <a:off x="246137" y="1515514"/>
          <a:ext cx="11745359" cy="5095514"/>
        </p:xfrm>
        <a:graphic>
          <a:graphicData uri="http://schemas.openxmlformats.org/drawingml/2006/table">
            <a:tbl>
              <a:tblPr firstRow="1" firstCol="1" bandRow="1"/>
              <a:tblGrid>
                <a:gridCol w="3691455">
                  <a:extLst>
                    <a:ext uri="{9D8B030D-6E8A-4147-A177-3AD203B41FA5}">
                      <a16:colId xmlns:a16="http://schemas.microsoft.com/office/drawing/2014/main" val="3119972959"/>
                    </a:ext>
                  </a:extLst>
                </a:gridCol>
                <a:gridCol w="4197520">
                  <a:extLst>
                    <a:ext uri="{9D8B030D-6E8A-4147-A177-3AD203B41FA5}">
                      <a16:colId xmlns:a16="http://schemas.microsoft.com/office/drawing/2014/main" val="736020784"/>
                    </a:ext>
                  </a:extLst>
                </a:gridCol>
                <a:gridCol w="2790908">
                  <a:extLst>
                    <a:ext uri="{9D8B030D-6E8A-4147-A177-3AD203B41FA5}">
                      <a16:colId xmlns:a16="http://schemas.microsoft.com/office/drawing/2014/main" val="3958829621"/>
                    </a:ext>
                  </a:extLst>
                </a:gridCol>
                <a:gridCol w="1065476">
                  <a:extLst>
                    <a:ext uri="{9D8B030D-6E8A-4147-A177-3AD203B41FA5}">
                      <a16:colId xmlns:a16="http://schemas.microsoft.com/office/drawing/2014/main" val="1776716464"/>
                    </a:ext>
                  </a:extLst>
                </a:gridCol>
              </a:tblGrid>
              <a:tr h="529512"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Targedau ar gyfer 31 Mawrth 2020</a:t>
                      </a: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Cynnydd Presennol</a:t>
                      </a:r>
                    </a:p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1 </a:t>
                      </a:r>
                      <a:r>
                        <a:rPr lang="en-GB" sz="1300" b="1" dirty="0" err="1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Hydref</a:t>
                      </a: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 – 31 </a:t>
                      </a:r>
                      <a:r>
                        <a:rPr lang="en-GB" sz="1300" b="1" dirty="0" err="1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Rhagfyr</a:t>
                      </a: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 2019</a:t>
                      </a:r>
                      <a:endParaRPr lang="en-GB" sz="1300" b="1" i="0" u="none" strike="noStrike" dirty="0">
                        <a:effectLst/>
                        <a:latin typeface="Faricy New Rg" panose="020B0503000000020004" pitchFamily="34" charset="0"/>
                      </a:endParaRP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Cynnydd Cyffredinol</a:t>
                      </a:r>
                    </a:p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1 Ebrill </a:t>
                      </a:r>
                      <a:r>
                        <a:rPr lang="en-GB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Faricy New Rg" panose="020B0503000000020004" pitchFamily="34" charset="0"/>
                        </a:rPr>
                        <a:t>– </a:t>
                      </a: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31 </a:t>
                      </a:r>
                      <a:r>
                        <a:rPr lang="en-GB" sz="1300" b="1" dirty="0" err="1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Rhagfyr</a:t>
                      </a: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 2019</a:t>
                      </a:r>
                      <a:endParaRPr lang="en-GB" sz="1300" b="1" i="0" u="none" strike="noStrike" dirty="0">
                        <a:solidFill>
                          <a:schemeClr val="bg1"/>
                        </a:solidFill>
                        <a:effectLst/>
                        <a:latin typeface="Faricy New Rg" panose="020B0503000000020004" pitchFamily="34" charset="0"/>
                      </a:endParaRP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Dull casglu data</a:t>
                      </a:r>
                    </a:p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300" b="1" i="0" u="none" strike="noStrike" dirty="0">
                        <a:effectLst/>
                        <a:latin typeface="Faricy New Rg" panose="020B0503000000020004" pitchFamily="34" charset="0"/>
                      </a:endParaRP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690769"/>
                  </a:ext>
                </a:extLst>
              </a:tr>
              <a:tr h="701910">
                <a:tc>
                  <a:txBody>
                    <a:bodyPr/>
                    <a:lstStyle/>
                    <a:p>
                      <a:r>
                        <a:rPr lang="cy-GB" sz="11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Mae cyfran o boblogaeth Cymru sy'n cymryd rhan mewn ysgrifennu creadigol wedi </a:t>
                      </a:r>
                      <a:r>
                        <a:rPr lang="cy-GB" sz="11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cynyddu 0.6 pwynt canran i 8.8% erbyn 2022,</a:t>
                      </a:r>
                      <a:r>
                        <a:rPr lang="cy-GB" sz="11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sy'n gyfwerth â </a:t>
                      </a:r>
                      <a:r>
                        <a:rPr lang="cy-GB" sz="11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20,700 o bobl yn ychwanegol</a:t>
                      </a: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y-GB" sz="11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</a:rPr>
                        <a:t>Bydd Arolwg Omnibws Cyngor Celfyddydau Cymru ar gyfranogiad yn y celfyddydau ar gyfer 2019 yn cael ei gyhoeddi ym mis Mawrth/Ebrill 2020.</a:t>
                      </a:r>
                    </a:p>
                  </a:txBody>
                  <a:tcPr marL="73111" marR="73111" marT="36556" marB="365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y-GB" sz="11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</a:rPr>
                        <a:t>Fel y nodwyd i'r chwith.</a:t>
                      </a:r>
                    </a:p>
                  </a:txBody>
                  <a:tcPr marL="73111" marR="73111" marT="36556" marB="365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cy-GB" sz="105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Arolwg Omnibws Cyngor Celfyddydau Cymru ar gyfranogiad yn y celfyddydau</a:t>
                      </a: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397190"/>
                  </a:ext>
                </a:extLst>
              </a:tr>
              <a:tr h="1132092">
                <a:tc>
                  <a:txBody>
                    <a:bodyPr/>
                    <a:lstStyle/>
                    <a:p>
                      <a:pPr algn="l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cy-GB" sz="11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Mae o leiaf</a:t>
                      </a:r>
                      <a:r>
                        <a:rPr lang="cy-GB" sz="11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106,000 o gyfranogwyr creadigol ac aelodau cynulleidfa </a:t>
                      </a:r>
                      <a:r>
                        <a:rPr lang="cy-GB" sz="11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yn ymgysylltu â'n gweithgarwch yn flynyddol</a:t>
                      </a: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Rhwng 1 Hydref a 31 Rhagfyr 2019, </a:t>
                      </a:r>
                      <a:r>
                        <a:rPr lang="cy-GB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mae 21,584 o gyfranogwyr creadigol ac aelodau o gynulleidfaoedd</a:t>
                      </a:r>
                      <a:r>
                        <a:rPr lang="cy-GB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wedi ymwneud â gweithgareddau sydd wedi’u trefnu neu wedi’u cefnogi gan Llenyddiaeth Cymru. Mae’r prif brosiectau cyfranogol parhaol (e.e. Llên Pawb) yn dechrau ar eu cyfnodau cyflawni, felly bydd y ffigur hwn yn cynyddu eto cyn diwedd y flwyddyn ariannol. 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Hyd yma, mae cyfanswm o </a:t>
                      </a:r>
                      <a:r>
                        <a:rPr lang="cy-GB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68,135 o gyfranogwyr creadigol ac aelodau o gynulleidfaoedd</a:t>
                      </a:r>
                      <a:r>
                        <a:rPr lang="cy-GB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wedi ymwneud â  gweithgareddau sydd wedi’u trefnu neu wedi’u cefnogi gan Llenyddiaeth Cymru. 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cy-GB" sz="105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Ein hadroddiadau gwerthuso a chynnydd prosiectau </a:t>
                      </a: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5507699"/>
                  </a:ext>
                </a:extLst>
              </a:tr>
              <a:tr h="1261618">
                <a:tc>
                  <a:txBody>
                    <a:bodyPr/>
                    <a:lstStyle/>
                    <a:p>
                      <a:pPr algn="l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cy-GB" sz="11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Mae o leiaf </a:t>
                      </a:r>
                      <a:r>
                        <a:rPr lang="cy-GB" sz="11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17% o'n cyfranogwyr creadigol</a:t>
                      </a:r>
                      <a:r>
                        <a:rPr lang="cy-GB" sz="11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yn arddel un neu fwy o Nodweddion ein Cleientiaid Targed.</a:t>
                      </a: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Mae’r ffurflen Cydraddoldeb ac Amrywiaeth bellach </a:t>
                      </a:r>
                      <a:r>
                        <a:rPr lang="cy-GB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wedi’i chwblhau ac wedi’i hanfon at sampl cynrychioladol o gyfranogwyr </a:t>
                      </a:r>
                      <a:r>
                        <a:rPr lang="cy-GB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fu’n rhan o’n prosiectau, gan gynnwys Llên a Lles, Bardd Plant Cymru a Rhoi Llwyfan i Awduron a Gaiff eu Tangynrychioli. Byddwn wedyn yn cyflwyno’r ffurflen i’w defnyddio mewn prosiectau rydym yn bartner iddynt ac yn eu hwyluso. Bydd y canlyniadau’n cael eu cyflwyno yn Adroddiad #4.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Amherthnasol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cy-GB" sz="105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Ein hadroddiadau gwerthuso a chynnydd prosiectau a monitro Cydraddoldeb ac Amrywiaeth</a:t>
                      </a: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082267"/>
                  </a:ext>
                </a:extLst>
              </a:tr>
              <a:tr h="1132092">
                <a:tc>
                  <a:txBody>
                    <a:bodyPr/>
                    <a:lstStyle/>
                    <a:p>
                      <a:pPr algn="l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cy-GB" sz="11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Mae o leiaf </a:t>
                      </a:r>
                      <a:r>
                        <a:rPr lang="cy-GB" sz="11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 cyfranogwr creadigol </a:t>
                      </a:r>
                      <a:r>
                        <a:rPr lang="cy-GB" sz="11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yn cael eu cyfeirio at ein cyfleoedd datblygu awduron yn flynyddol.</a:t>
                      </a: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Mae 248 o gyfranogwyr creadigol </a:t>
                      </a:r>
                      <a:r>
                        <a:rPr lang="cy-GB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wedi cael eu cyfeirio at ein cyfleoedd datblygu i awduron</a:t>
                      </a:r>
                      <a:r>
                        <a:rPr lang="cy-GB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cy-GB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Er enghraifft, ym mis Hydref, cafodd cyfranogwr a fu’n gleient mewn prosiect yng Nghanolfan Iechyd Meddwl Lôn Abaty ym Mangor ysgoloriaeth gennym i fynd ar gwrs Ysgrifennu i Iacháu yn Nhŷ Newydd. Mae wedi dechrau cynnal ei grŵp ysgrifennu ei hun yn y ganolfan fel hwylusydd.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Hyd yma, mae cyfanswm o </a:t>
                      </a:r>
                      <a:r>
                        <a:rPr lang="cy-GB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357 o gyfranogwyr creadigol</a:t>
                      </a:r>
                      <a:r>
                        <a:rPr lang="cy-GB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wedi cael eu cyfeirio at ein cyfleoedd datblygu i awduron. 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cy-GB" sz="105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Ein hadroddiadau gwerthuso a chynnydd prosiectau </a:t>
                      </a: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92368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AAF9C56-EBD9-42CA-BF7B-A8B8AC806C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37" y="164856"/>
            <a:ext cx="1233018" cy="31723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D8B788-1F6B-4EE4-8B31-747C36C2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4297-ED00-4231-833B-F4A3A949EC3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324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F4418B-F0C3-4EEF-8290-02380E9CC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857750"/>
              </p:ext>
            </p:extLst>
          </p:nvPr>
        </p:nvGraphicFramePr>
        <p:xfrm>
          <a:off x="300868" y="1671338"/>
          <a:ext cx="11623919" cy="4583131"/>
        </p:xfrm>
        <a:graphic>
          <a:graphicData uri="http://schemas.openxmlformats.org/drawingml/2006/table">
            <a:tbl>
              <a:tblPr firstRow="1" firstCol="1" bandRow="1"/>
              <a:tblGrid>
                <a:gridCol w="3298042">
                  <a:extLst>
                    <a:ext uri="{9D8B030D-6E8A-4147-A177-3AD203B41FA5}">
                      <a16:colId xmlns:a16="http://schemas.microsoft.com/office/drawing/2014/main" val="3119972959"/>
                    </a:ext>
                  </a:extLst>
                </a:gridCol>
                <a:gridCol w="3692227">
                  <a:extLst>
                    <a:ext uri="{9D8B030D-6E8A-4147-A177-3AD203B41FA5}">
                      <a16:colId xmlns:a16="http://schemas.microsoft.com/office/drawing/2014/main" val="736020784"/>
                    </a:ext>
                  </a:extLst>
                </a:gridCol>
                <a:gridCol w="3577755">
                  <a:extLst>
                    <a:ext uri="{9D8B030D-6E8A-4147-A177-3AD203B41FA5}">
                      <a16:colId xmlns:a16="http://schemas.microsoft.com/office/drawing/2014/main" val="126571760"/>
                    </a:ext>
                  </a:extLst>
                </a:gridCol>
                <a:gridCol w="1055895">
                  <a:extLst>
                    <a:ext uri="{9D8B030D-6E8A-4147-A177-3AD203B41FA5}">
                      <a16:colId xmlns:a16="http://schemas.microsoft.com/office/drawing/2014/main" val="1776716464"/>
                    </a:ext>
                  </a:extLst>
                </a:gridCol>
              </a:tblGrid>
              <a:tr h="647350"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Targedau ar gyfer 31 Mawrth 2020</a:t>
                      </a: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Cynnydd Presennol</a:t>
                      </a:r>
                    </a:p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1 </a:t>
                      </a:r>
                      <a:r>
                        <a:rPr lang="en-GB" sz="1300" b="1" dirty="0" err="1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Hydref</a:t>
                      </a: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 – 31 </a:t>
                      </a:r>
                      <a:r>
                        <a:rPr lang="en-GB" sz="1300" b="1" dirty="0" err="1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Rhagfyr</a:t>
                      </a: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 2019</a:t>
                      </a:r>
                      <a:endParaRPr lang="en-GB" sz="1300" b="1" i="0" u="none" strike="noStrike" dirty="0">
                        <a:effectLst/>
                        <a:latin typeface="Faricy New Rg" panose="020B0503000000020004" pitchFamily="34" charset="0"/>
                      </a:endParaRP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Cynnydd Cyffredinol</a:t>
                      </a:r>
                    </a:p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1 Ebrill </a:t>
                      </a:r>
                      <a:r>
                        <a:rPr lang="en-GB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Faricy New Rg" panose="020B0503000000020004" pitchFamily="34" charset="0"/>
                        </a:rPr>
                        <a:t>– </a:t>
                      </a: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31 </a:t>
                      </a:r>
                      <a:r>
                        <a:rPr lang="en-GB" sz="1300" b="1" dirty="0" err="1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Rhagfyr</a:t>
                      </a: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 2019</a:t>
                      </a:r>
                      <a:endParaRPr lang="en-GB" sz="1300" b="1" i="0" u="none" strike="noStrike" dirty="0">
                        <a:solidFill>
                          <a:schemeClr val="bg1"/>
                        </a:solidFill>
                        <a:effectLst/>
                        <a:latin typeface="Faricy New Rg" panose="020B0503000000020004" pitchFamily="34" charset="0"/>
                      </a:endParaRP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Dull casglu data</a:t>
                      </a: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690769"/>
                  </a:ext>
                </a:extLst>
              </a:tr>
              <a:tr h="14817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Rydym yn darparu o leiaf </a:t>
                      </a:r>
                      <a:r>
                        <a:rPr lang="cy-GB" sz="12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140 o gyfleoedd creadigol a phroffesiynol </a:t>
                      </a: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ar gyfer egin awduron yn flynyddol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Rydym wedi darparu </a:t>
                      </a:r>
                      <a:r>
                        <a:rPr lang="cy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 o gyfleoedd creadigol a phroffesiynol</a:t>
                      </a: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 awduron ar ddechrau’u gyrfaoedd. Er enghraifft, ym mis Tachwedd 2019, cymerodd 12 o awduron ar ddechrau’u gyrfaoedd ran mewn diwrnod rhwydweithio a diwrnod i’r diwydiant ym Mhenwythnos y Gaeaf Gŵyl y Gelli, a hwnnw wedi’i drefnu mewn partneriaeth â phrosiect Awduron Wrth eu Gwaith Gŵyl y Gelli.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Hyd yma rydym wedi darparu </a:t>
                      </a:r>
                      <a:r>
                        <a:rPr lang="cy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223 o gyfleoedd creadigol a phroffesiynol</a:t>
                      </a:r>
                      <a:r>
                        <a:rPr lang="cy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 awduron ar ddechrau’u gyrfaoedd.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ct val="0"/>
                        </a:spcAft>
                      </a:pPr>
                      <a:br>
                        <a:rPr sz="1100" dirty="0"/>
                      </a:br>
                      <a:r>
                        <a:rPr lang="cy-GB" sz="11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Ein hadroddiadau gwerthuso a chynnydd prosiectau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397190"/>
                  </a:ext>
                </a:extLst>
              </a:tr>
              <a:tr h="968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Mae ein gwybodaeth datblygu awduron ar-lein yn cael o leiaf </a:t>
                      </a:r>
                      <a:r>
                        <a:rPr lang="cy-GB" sz="12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5,000 o ymweliadau unigryw</a:t>
                      </a: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i'r tudalennau perthnasol yn flynyddol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Mae ein gwybodaeth ar-lein am ddatblygu awduron wedi cael ei gweld </a:t>
                      </a:r>
                      <a:r>
                        <a:rPr lang="cy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6,823 o weithiau</a:t>
                      </a:r>
                      <a:r>
                        <a:rPr lang="cy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(y tudalennau unigryw a welwyd) ac 8,694 o weithiau (cyfanswm y tudalennau a welwyd) yn ystod y cyfnod hwn.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Mae ein gwybodaeth ar-lein am ddatblygu awduron wedi cael ei gweld </a:t>
                      </a:r>
                      <a:r>
                        <a:rPr lang="cy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24,510 o weithiau</a:t>
                      </a: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(y tudalennau unigryw a welwyd) a 31,562 o weithiau (cyfanswm y tudalennau a welwyd) ers 1 Ebrill 2019.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ct val="0"/>
                        </a:spcAft>
                      </a:pPr>
                      <a:br>
                        <a:rPr sz="1100" dirty="0"/>
                      </a:br>
                      <a:r>
                        <a:rPr lang="cy-GB" sz="11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Google Analytics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5507699"/>
                  </a:ext>
                </a:extLst>
              </a:tr>
              <a:tr h="1485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Darperir cefnogaeth barhaus i gyfanswm o </a:t>
                      </a:r>
                      <a:r>
                        <a:rPr lang="cy-GB" sz="12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 awdur ifanc </a:t>
                      </a: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(rhwng 16 a 30 oed) yn flynyddol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Mae </a:t>
                      </a:r>
                      <a:r>
                        <a:rPr lang="cy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o awduron ifanc </a:t>
                      </a: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 dan 30 oed ar hyn o bryd wrthi’n cael cefnogaeth gyson. Er enghraifft, gwnaeth yr egin fardd Taylor Edmonds gais llwyddiannus i’r Cynllun Rhoi Llwyfan i Awduron a Gaiff eu Tangynrychioli, a chafodd ei ddewis hefyd ar gyfer Gwobr ‘Rising Stars’ Cymru 2020. Byddwn yn edrych ar effaith y cyfleoedd hyn ar ei ddatblygiad proffesiynol drwy’n Harolwg Hydredol 2019-2022.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Ers mis Ebrill 2019, mae cyfanswm o </a:t>
                      </a:r>
                      <a:r>
                        <a:rPr lang="cy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o awduron ifanc </a:t>
                      </a: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rhwng 16 a 30 oed wedi cael cefnogaeth gyson gan Llenyddiaeth Cymru.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ct val="0"/>
                        </a:spcAft>
                      </a:pPr>
                      <a:br>
                        <a:rPr sz="1100" dirty="0"/>
                      </a:br>
                      <a:r>
                        <a:rPr lang="cy-GB" sz="11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Ein hadroddiadau gwerthuso a chynnydd prosiectau </a:t>
                      </a:r>
                      <a:br>
                        <a:rPr sz="1100" dirty="0"/>
                      </a:br>
                      <a:br>
                        <a:rPr sz="1100" dirty="0"/>
                      </a:br>
                      <a:endParaRPr sz="11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08226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AAF9C56-EBD9-42CA-BF7B-A8B8AC806C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37" y="164856"/>
            <a:ext cx="1233018" cy="31723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0AC214A-069A-4897-87DE-D2926A99450E}"/>
              </a:ext>
            </a:extLst>
          </p:cNvPr>
          <p:cNvSpPr txBox="1">
            <a:spLocks/>
          </p:cNvSpPr>
          <p:nvPr/>
        </p:nvSpPr>
        <p:spPr>
          <a:xfrm>
            <a:off x="246137" y="775692"/>
            <a:ext cx="11086587" cy="1166884"/>
          </a:xfrm>
          <a:prstGeom prst="rect">
            <a:avLst/>
          </a:prstGeom>
        </p:spPr>
        <p:txBody>
          <a:bodyPr vert="horz" lIns="65314" tIns="32657" rIns="65314" bIns="32657" rtlCol="0" anchor="ctr">
            <a:normAutofit fontScale="92500" lnSpcReduction="20000"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cy-GB" sz="2200" b="1" dirty="0">
                <a:solidFill>
                  <a:srgbClr val="AAA3B7"/>
                </a:solidFill>
                <a:latin typeface="Faricy New Rg"/>
              </a:rPr>
              <a:t>Canlyniadau Sefydliadol</a:t>
            </a:r>
          </a:p>
          <a:p>
            <a:pPr fontAlgn="base"/>
            <a:endParaRPr lang="cy-GB" sz="2200" b="1" dirty="0">
              <a:solidFill>
                <a:srgbClr val="AAA3B7"/>
              </a:solidFill>
              <a:latin typeface="Faricy New Rg"/>
            </a:endParaRPr>
          </a:p>
          <a:p>
            <a:pPr fontAlgn="base"/>
            <a:r>
              <a:rPr lang="cy-GB" sz="1700" dirty="0">
                <a:solidFill>
                  <a:srgbClr val="000000"/>
                </a:solidFill>
                <a:latin typeface="Faricy New Rg"/>
              </a:rPr>
              <a:t>Prif Nodau Llwyddiant Gweithgaredd: </a:t>
            </a:r>
            <a:r>
              <a:rPr lang="cy-GB" sz="1700" b="1" dirty="0">
                <a:solidFill>
                  <a:srgbClr val="000000"/>
                </a:solidFill>
                <a:latin typeface="Faricy New Rg"/>
              </a:rPr>
              <a:t>Datblygu Awduron</a:t>
            </a:r>
          </a:p>
          <a:p>
            <a:pPr fontAlgn="t">
              <a:lnSpc>
                <a:spcPct val="107000"/>
              </a:lnSpc>
              <a:spcBef>
                <a:spcPts val="0"/>
              </a:spcBef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sz="2000" dirty="0">
              <a:latin typeface="Arial" panose="020B0604020202020204" pitchFamily="34" charset="0"/>
            </a:endParaRPr>
          </a:p>
          <a:p>
            <a:pPr fontAlgn="base"/>
            <a:r>
              <a:rPr lang="en-GB" sz="2000" b="1" dirty="0">
                <a:latin typeface="Faricy New Rg" panose="020B0503000000020004" pitchFamily="34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EBB91B-4FD7-4838-B5F1-D2F55DC8E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18250"/>
            <a:ext cx="2743200" cy="365125"/>
          </a:xfrm>
        </p:spPr>
        <p:txBody>
          <a:bodyPr/>
          <a:lstStyle/>
          <a:p>
            <a:fld id="{E57F4297-ED00-4231-833B-F4A3A949EC3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251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F4418B-F0C3-4EEF-8290-02380E9CC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007841"/>
              </p:ext>
            </p:extLst>
          </p:nvPr>
        </p:nvGraphicFramePr>
        <p:xfrm>
          <a:off x="300869" y="1703922"/>
          <a:ext cx="11590262" cy="4697908"/>
        </p:xfrm>
        <a:graphic>
          <a:graphicData uri="http://schemas.openxmlformats.org/drawingml/2006/table">
            <a:tbl>
              <a:tblPr firstRow="1" firstCol="1" bandRow="1"/>
              <a:tblGrid>
                <a:gridCol w="3121038">
                  <a:extLst>
                    <a:ext uri="{9D8B030D-6E8A-4147-A177-3AD203B41FA5}">
                      <a16:colId xmlns:a16="http://schemas.microsoft.com/office/drawing/2014/main" val="3119972959"/>
                    </a:ext>
                  </a:extLst>
                </a:gridCol>
                <a:gridCol w="5264894">
                  <a:extLst>
                    <a:ext uri="{9D8B030D-6E8A-4147-A177-3AD203B41FA5}">
                      <a16:colId xmlns:a16="http://schemas.microsoft.com/office/drawing/2014/main" val="736020784"/>
                    </a:ext>
                  </a:extLst>
                </a:gridCol>
                <a:gridCol w="2233114">
                  <a:extLst>
                    <a:ext uri="{9D8B030D-6E8A-4147-A177-3AD203B41FA5}">
                      <a16:colId xmlns:a16="http://schemas.microsoft.com/office/drawing/2014/main" val="1055663882"/>
                    </a:ext>
                  </a:extLst>
                </a:gridCol>
                <a:gridCol w="971216">
                  <a:extLst>
                    <a:ext uri="{9D8B030D-6E8A-4147-A177-3AD203B41FA5}">
                      <a16:colId xmlns:a16="http://schemas.microsoft.com/office/drawing/2014/main" val="1776716464"/>
                    </a:ext>
                  </a:extLst>
                </a:gridCol>
              </a:tblGrid>
              <a:tr h="599662"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Targedau ar gyfer 31 Mawrth 2020</a:t>
                      </a: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Cynnydd Presennol</a:t>
                      </a:r>
                    </a:p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1 </a:t>
                      </a:r>
                      <a:r>
                        <a:rPr lang="en-GB" sz="1300" b="1" dirty="0" err="1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Hydref</a:t>
                      </a: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 – 31 </a:t>
                      </a:r>
                      <a:r>
                        <a:rPr lang="en-GB" sz="1300" b="1" dirty="0" err="1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Rhagfyr</a:t>
                      </a: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 2019</a:t>
                      </a:r>
                      <a:endParaRPr lang="en-GB" sz="1300" b="1" i="0" u="none" strike="noStrike" dirty="0">
                        <a:effectLst/>
                        <a:latin typeface="Faricy New Rg" panose="020B0503000000020004" pitchFamily="34" charset="0"/>
                      </a:endParaRP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Cynnydd Cyffredinol</a:t>
                      </a:r>
                    </a:p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1 Ebrill </a:t>
                      </a:r>
                      <a:r>
                        <a:rPr lang="en-GB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Faricy New Rg" panose="020B0503000000020004" pitchFamily="34" charset="0"/>
                        </a:rPr>
                        <a:t>– </a:t>
                      </a: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31 </a:t>
                      </a:r>
                      <a:r>
                        <a:rPr lang="en-GB" sz="1300" b="1" dirty="0" err="1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Rhagfyr</a:t>
                      </a: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 2019</a:t>
                      </a:r>
                      <a:endParaRPr lang="en-GB" sz="1300" b="1" i="0" u="none" strike="noStrike" dirty="0">
                        <a:solidFill>
                          <a:schemeClr val="bg1"/>
                        </a:solidFill>
                        <a:effectLst/>
                        <a:latin typeface="Faricy New Rg" panose="020B0503000000020004" pitchFamily="34" charset="0"/>
                      </a:endParaRP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Dull casglu data</a:t>
                      </a: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690769"/>
                  </a:ext>
                </a:extLst>
              </a:tr>
              <a:tr h="1339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Mae o leiaf </a:t>
                      </a:r>
                      <a:r>
                        <a:rPr lang="cy-GB" sz="12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15 awdur profiadol </a:t>
                      </a: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ac </a:t>
                      </a:r>
                      <a:r>
                        <a:rPr lang="cy-GB" sz="12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 darn o waith llenyddol</a:t>
                      </a: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yn rhan o brosiectau proffil uchel yn flynyddol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 </a:t>
                      </a:r>
                      <a:r>
                        <a:rPr lang="cy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 o awduron profiadol </a:t>
                      </a: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cy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139 o weithiau llenyddol </a:t>
                      </a: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yn rhan o’n prosiectau proffil uchel. Yn eu plith mae Clare Mackintosh, awdur sydd wedi cyrraedd rhestr gwerthwyr gorau’r </a:t>
                      </a:r>
                      <a:r>
                        <a:rPr lang="cy-GB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Sunday Times</a:t>
                      </a: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 a fu’n diwtor ar ein cwrs ‘Ysgrifennu Nofelau Trosedd a Chyffro’ yn Nhŷ Newydd ym mis Tachwedd 2019.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 cyfanswm o </a:t>
                      </a:r>
                      <a:r>
                        <a:rPr lang="cy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185 o awduron profiadol</a:t>
                      </a:r>
                      <a:r>
                        <a:rPr lang="cy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cy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223 o weithiau llenyddol </a:t>
                      </a:r>
                      <a:r>
                        <a:rPr lang="cy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yn rhan o’n prosiectau proffil uchel.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</a:rPr>
                        <a:t>Ein hadroddiadau gwerthuso a chynnydd prosiectau </a:t>
                      </a:r>
                    </a:p>
                    <a:p>
                      <a:pPr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4834" marR="54834" marT="76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397190"/>
                  </a:ext>
                </a:extLst>
              </a:tr>
              <a:tr h="1093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Byddwn yn hwyluso ac yn cydweithio ar </a:t>
                      </a:r>
                      <a:r>
                        <a:rPr lang="cy-GB" sz="12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o leiaf ddwy bartneriaeth a phrosiect cyfnewid</a:t>
                      </a: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y tu allan i Gymru yn flynyddol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Rydym wedi</a:t>
                      </a:r>
                      <a:r>
                        <a:rPr lang="cy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hwyluso a chydweithio ar 7 o brosiectau partneriaeth a chyfnewid</a:t>
                      </a:r>
                      <a:r>
                        <a:rPr lang="cy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 tu allan i Gymru.</a:t>
                      </a:r>
                      <a:r>
                        <a:rPr lang="cy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y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 enghraifft, ym mis Tachwedd, fel rhan o flwyddyn UNESCO i ddathlu ieithoedd cynhenid, bu’n Prif Weithredwr, Lleucu Siencyn, yn cadeirio trafodaeth banel gyda Bardd Cenedlaethol Cymru, yr awdur Gwyddelig Ciara Ní É, a’r bardd-berfformiwr o’r Alban, Marcas Mac an Tuairneir. Bu’r awduron yn trafod iaith, llenyddiaeth a hunaniaeth ac yn darllen darnau o’u gwaith.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Rydym wedi hwyluso a chydweithio ar gyfanswm o </a:t>
                      </a:r>
                      <a:r>
                        <a:rPr lang="cy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o brosiectau partneriaeth a chyfnewid</a:t>
                      </a:r>
                      <a:r>
                        <a:rPr lang="cy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y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tu allan i Gymru</a:t>
                      </a:r>
                      <a:r>
                        <a:rPr lang="cy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ers 1 Ebrill 2019.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34" marR="54834" marT="76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5507699"/>
                  </a:ext>
                </a:extLst>
              </a:tr>
              <a:tr h="888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Drwy ein hymyriad ni, mae o leiaf </a:t>
                      </a:r>
                      <a:r>
                        <a:rPr lang="cy-GB" sz="12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dau gomisiwn y flwyddyn </a:t>
                      </a: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yn cael eu dyfarnu i awduron profiadol gan sefydliadau eraill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Mae </a:t>
                      </a:r>
                      <a:r>
                        <a:rPr lang="cy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cy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 gomisiynau wedi’u rhoi i awduron profiadol drwy ein hymyraethau ni. Er enghraifft, rhannwyd cerdd Gymraeg gan Ifor ap Glyn ar y system drafnidiaeth gyhoeddus ym Mrwsel, a honno wedi’i chyfieithu i’r Iseldireg, Ffrangeg a’r Saesneg er mwyn rhoi llwyfan i ddiwylliant llenyddol Cymru.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Mae </a:t>
                      </a:r>
                      <a:r>
                        <a:rPr lang="cy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o gomisiynau</a:t>
                      </a:r>
                      <a:r>
                        <a:rPr lang="cy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wedi’u rhoi i awduron profiadol drwy ein hymyriadau ni.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34" marR="54834" marT="76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082267"/>
                  </a:ext>
                </a:extLst>
              </a:tr>
              <a:tr h="776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Mae o leiaf </a:t>
                      </a:r>
                      <a:r>
                        <a:rPr lang="cy-GB" sz="12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ddau egin awdur </a:t>
                      </a:r>
                      <a:r>
                        <a:rPr lang="cy-GB" sz="12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yn ymgysylltu â'n cyfleoedd proffil uchel yn flynyddol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Mae </a:t>
                      </a:r>
                      <a:r>
                        <a:rPr lang="cy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o awduron ar ddechrau’u gyrfaoedd</a:t>
                      </a:r>
                      <a:r>
                        <a:rPr lang="cy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wedi bod yn rhan o’n cyfleoedd proffil uchel. Er enghraifft, cynhaliwyd digwyddiad blynyddol Cwrs Olwen yn Nhŷ Newydd gydag 13 o awduron ifanc a enillodd wobrau llenyddol yn 2019 yn dod ynghyd i gymryd rhan mewn gweithdai datblygu.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Mae 31 o awduron ar ddechrau’u gyrfaoedd </a:t>
                      </a: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wedi bod yn rhan o’n cyfleoedd proffil uchel.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34" marR="54834" marT="76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92368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AAF9C56-EBD9-42CA-BF7B-A8B8AC806C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37" y="164856"/>
            <a:ext cx="1233018" cy="31723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C3313ED-B4CA-442E-8C69-AD9C665C9730}"/>
              </a:ext>
            </a:extLst>
          </p:cNvPr>
          <p:cNvSpPr txBox="1">
            <a:spLocks/>
          </p:cNvSpPr>
          <p:nvPr/>
        </p:nvSpPr>
        <p:spPr>
          <a:xfrm>
            <a:off x="246137" y="954808"/>
            <a:ext cx="11086587" cy="1166884"/>
          </a:xfrm>
          <a:prstGeom prst="rect">
            <a:avLst/>
          </a:prstGeom>
        </p:spPr>
        <p:txBody>
          <a:bodyPr vert="horz" lIns="65314" tIns="32657" rIns="65314" bIns="32657" rtlCol="0" anchor="ctr">
            <a:normAutofit fontScale="92500" lnSpcReduction="20000"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cy-GB" sz="2200" b="1" dirty="0">
                <a:solidFill>
                  <a:srgbClr val="AAA3B7"/>
                </a:solidFill>
                <a:latin typeface="Faricy New Rg"/>
              </a:rPr>
              <a:t>Canlyniadau Sefydliadol</a:t>
            </a:r>
          </a:p>
          <a:p>
            <a:pPr fontAlgn="base"/>
            <a:endParaRPr lang="cy-GB" sz="2200" b="1" dirty="0">
              <a:solidFill>
                <a:srgbClr val="E8A6B3"/>
              </a:solidFill>
              <a:latin typeface="Faricy New Rg"/>
            </a:endParaRPr>
          </a:p>
          <a:p>
            <a:pPr fontAlgn="base"/>
            <a:r>
              <a:rPr lang="cy-GB" sz="1700" dirty="0">
                <a:solidFill>
                  <a:srgbClr val="000000"/>
                </a:solidFill>
                <a:latin typeface="Faricy New Rg"/>
              </a:rPr>
              <a:t>Prif Nodau Llwyddiant Gweithgaredd: </a:t>
            </a:r>
            <a:r>
              <a:rPr lang="cy-GB" sz="1700" b="1" dirty="0">
                <a:solidFill>
                  <a:srgbClr val="000000"/>
                </a:solidFill>
                <a:latin typeface="Faricy New Rg"/>
              </a:rPr>
              <a:t>Diwylliant Llenyddol Cymru </a:t>
            </a:r>
          </a:p>
          <a:p>
            <a:pPr fontAlgn="t">
              <a:lnSpc>
                <a:spcPct val="107000"/>
              </a:lnSpc>
              <a:spcBef>
                <a:spcPts val="0"/>
              </a:spcBef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sz="2000" dirty="0">
              <a:latin typeface="Arial" panose="020B0604020202020204" pitchFamily="34" charset="0"/>
            </a:endParaRPr>
          </a:p>
          <a:p>
            <a:pPr fontAlgn="base"/>
            <a:r>
              <a:rPr lang="en-GB" sz="2000" b="1" dirty="0">
                <a:latin typeface="Faricy New Rg" panose="020B0503000000020004" pitchFamily="34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174995-66F4-4D13-A156-786196A26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4297-ED00-4231-833B-F4A3A949EC3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166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F4418B-F0C3-4EEF-8290-02380E9CC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587149"/>
              </p:ext>
            </p:extLst>
          </p:nvPr>
        </p:nvGraphicFramePr>
        <p:xfrm>
          <a:off x="323273" y="1673753"/>
          <a:ext cx="11622590" cy="4897754"/>
        </p:xfrm>
        <a:graphic>
          <a:graphicData uri="http://schemas.openxmlformats.org/drawingml/2006/table">
            <a:tbl>
              <a:tblPr firstRow="1" firstCol="1" bandRow="1"/>
              <a:tblGrid>
                <a:gridCol w="2630561">
                  <a:extLst>
                    <a:ext uri="{9D8B030D-6E8A-4147-A177-3AD203B41FA5}">
                      <a16:colId xmlns:a16="http://schemas.microsoft.com/office/drawing/2014/main" val="3119972959"/>
                    </a:ext>
                  </a:extLst>
                </a:gridCol>
                <a:gridCol w="5526137">
                  <a:extLst>
                    <a:ext uri="{9D8B030D-6E8A-4147-A177-3AD203B41FA5}">
                      <a16:colId xmlns:a16="http://schemas.microsoft.com/office/drawing/2014/main" val="736020784"/>
                    </a:ext>
                  </a:extLst>
                </a:gridCol>
                <a:gridCol w="2492829">
                  <a:extLst>
                    <a:ext uri="{9D8B030D-6E8A-4147-A177-3AD203B41FA5}">
                      <a16:colId xmlns:a16="http://schemas.microsoft.com/office/drawing/2014/main" val="1679251857"/>
                    </a:ext>
                  </a:extLst>
                </a:gridCol>
                <a:gridCol w="973063">
                  <a:extLst>
                    <a:ext uri="{9D8B030D-6E8A-4147-A177-3AD203B41FA5}">
                      <a16:colId xmlns:a16="http://schemas.microsoft.com/office/drawing/2014/main" val="1776716464"/>
                    </a:ext>
                  </a:extLst>
                </a:gridCol>
              </a:tblGrid>
              <a:tr h="492900"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Targedau ar gyfer 31 Mawrth 2020</a:t>
                      </a: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Cynnydd Presennol</a:t>
                      </a:r>
                    </a:p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1 </a:t>
                      </a:r>
                      <a:r>
                        <a:rPr lang="en-GB" sz="1300" b="1" dirty="0" err="1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Hydref</a:t>
                      </a: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 – 31 </a:t>
                      </a:r>
                      <a:r>
                        <a:rPr lang="en-GB" sz="1300" b="1" dirty="0" err="1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Rhagfyr</a:t>
                      </a: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 2019</a:t>
                      </a:r>
                      <a:endParaRPr lang="en-GB" sz="1300" b="1" i="0" u="none" strike="noStrike" dirty="0">
                        <a:effectLst/>
                        <a:latin typeface="Faricy New Rg" panose="020B0503000000020004" pitchFamily="34" charset="0"/>
                      </a:endParaRP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Cynnydd Cyffredinol</a:t>
                      </a:r>
                    </a:p>
                    <a:p>
                      <a:pPr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1 Ebrill </a:t>
                      </a:r>
                      <a:r>
                        <a:rPr lang="en-GB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Faricy New Rg" panose="020B0503000000020004" pitchFamily="34" charset="0"/>
                        </a:rPr>
                        <a:t>– </a:t>
                      </a: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31 </a:t>
                      </a:r>
                      <a:r>
                        <a:rPr lang="en-GB" sz="1300" b="1" dirty="0" err="1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Rhagfyr</a:t>
                      </a: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Faricy New Rg" panose="020B0503000000020004" pitchFamily="34" charset="0"/>
                        </a:rPr>
                        <a:t> 2019</a:t>
                      </a:r>
                      <a:endParaRPr lang="en-GB" sz="1300" b="1" i="0" u="none" strike="noStrike" dirty="0">
                        <a:solidFill>
                          <a:schemeClr val="bg1"/>
                        </a:solidFill>
                        <a:effectLst/>
                        <a:latin typeface="Faricy New Rg" panose="020B0503000000020004" pitchFamily="34" charset="0"/>
                      </a:endParaRP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300" b="1" i="0" u="none" strike="noStrike" cap="none" baseline="0" dirty="0">
                          <a:solidFill>
                            <a:srgbClr val="FFFFFF"/>
                          </a:solidFill>
                          <a:effectLst/>
                          <a:uFillTx/>
                          <a:latin typeface="Faricy New Rg"/>
                        </a:rPr>
                        <a:t>Dull casglu data</a:t>
                      </a: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690769"/>
                  </a:ext>
                </a:extLst>
              </a:tr>
              <a:tr h="1191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cy-GB" sz="1100" b="0" i="0" u="none" strike="noStrike" cap="none" baseline="0" dirty="0">
                          <a:effectLst/>
                          <a:uFillTx/>
                        </a:rPr>
                        <a:t>Mae </a:t>
                      </a:r>
                      <a:r>
                        <a:rPr lang="cy-GB" sz="11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70% o'n data </a:t>
                      </a:r>
                      <a:r>
                        <a:rPr lang="cy-GB" sz="11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o brosiectau gweithredol gweithgarwch wedi'i storio yn ein hwb monitro a gwerthuso canolog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Mae’r data yn ein porth monitro a gwerthuso canolog wedi </a:t>
                      </a:r>
                      <a:r>
                        <a:rPr lang="cy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cynyddu tua 20 pwynt canran </a:t>
                      </a: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yn y cyfnod uchod (o 35% i 55%). Mae hyn o ganlyniad i’n dulliau casglu data misol newydd, fel rhan o’r Fframwaith Monitro a Gwerthuso. Mae gofyn i staff gyflwyno data’n fisol. Mae hyn yn cynnwys data cod post ar gyfer gweithgareddau a data sy’n tracio camau datblygu ein prosiectau.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Hyd yma, mae tua </a:t>
                      </a:r>
                      <a:r>
                        <a:rPr lang="cy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55% o’n data</a:t>
                      </a:r>
                      <a:r>
                        <a:rPr lang="cy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wedi’i storio ar ein porth monitro a gwerthuso. Gan fod y mwyafrif o’r holiaduron yn dal ar agor, bydd canran gywirach yn cael ei chyflwyno ar ddiwedd y flwyddyn ariannol yn Adroddiad #4.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cy-GB" sz="11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</a:rPr>
                        <a:t>Ein hadroddiadau gwerthuso a chynnydd prosiectau</a:t>
                      </a:r>
                    </a:p>
                    <a:p>
                      <a:pPr algn="l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cy-GB" sz="11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</a:rPr>
                        <a:t>a'r arolwg Marchnata a Chyfathrebu blynyddol</a:t>
                      </a:r>
                    </a:p>
                  </a:txBody>
                  <a:tcPr marL="54834" marR="54834" marT="76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397190"/>
                  </a:ext>
                </a:extLst>
              </a:tr>
              <a:tr h="665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cy-GB" sz="1100" b="0" i="0" u="none" strike="noStrike" cap="none" baseline="0" dirty="0">
                          <a:effectLst/>
                          <a:uFillTx/>
                        </a:rPr>
                        <a:t>Mae </a:t>
                      </a:r>
                      <a:r>
                        <a:rPr lang="cy-GB" sz="11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 Adroddiad Blynyddol</a:t>
                      </a:r>
                      <a:r>
                        <a:rPr lang="cy-GB" sz="11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yn cyfleu ein heffaith wedi'i gylchredeg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Rydym bellach yng nghamau cynnar cynllunio Adroddiad Blynyddol 2019-2020. Bydd crynodeb o’n blwyddyn, wedi’i seilio ar ffeithluniau ac uchafbwyntiau o’r gweithgareddau y bu inni’u profi yn yr adran ‘Ein Heffaith’ ar y wefan, yn cael ei greu ym mis Mai 2020 at ddibenion cyfathrebu’n allanol. Bydd yr Adroddiad Blynyddol swyddogol gyda datganiadau ariannol yn cael eu cyflwyno i Fwrdd y Cyfarwyddwyr i gael eu cymeradwyo yn hydref 2020.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Mae </a:t>
                      </a:r>
                      <a:r>
                        <a:rPr lang="cy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Adroddiad Blynyddol </a:t>
                      </a:r>
                      <a:r>
                        <a:rPr lang="cy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yn trafod ein heffaith wedi’i gylchredeg.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34" marR="54834" marT="76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706386"/>
                  </a:ext>
                </a:extLst>
              </a:tr>
              <a:tr h="941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cy-GB" sz="11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Cynhyrchwyd </a:t>
                      </a:r>
                      <a:r>
                        <a:rPr lang="cy-GB" sz="11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12 adroddiad gwerthuso misol </a:t>
                      </a:r>
                      <a:r>
                        <a:rPr lang="cy-GB" sz="11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a </a:t>
                      </a:r>
                      <a:r>
                        <a:rPr lang="cy-GB" sz="11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 adroddiad gwerthuso chwarterol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Dyma’r trydydd o’r adroddiadau gwerthuso chwarterol. </a:t>
                      </a: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Rydym wedi creu system safonol, fisol i gasglu data’n fewnol ar ôl cyfuno’r holl ofynion adrodd. Bydd yr Uwch Dîm Rheoli’n cael y daenlen adrodd fewnol fisol gyntaf ym mis Mawrth 2020, a honno’n dangos y cynnydd tuag at y Dangosyddion Perfformiad Allweddol a’r gwersi i’w dysgu. O hyn allan, bydd fersiynau cyhoeddus o’n hadroddiadau gwerthuso chwarterol ar gael ar ein gwefan.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Mae </a:t>
                      </a:r>
                      <a:r>
                        <a:rPr lang="cy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adroddiad gwerthuso chwarterol </a:t>
                      </a: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cy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adroddiad gwerthuso misol </a:t>
                      </a: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wedi’u creu hyd yma.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34" marR="54834" marT="76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386296"/>
                  </a:ext>
                </a:extLst>
              </a:tr>
              <a:tr h="854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cy-GB" sz="11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Caiff 70% o'r prosiectau newydd neu brosiectau parhaol eu cyflwyno </a:t>
                      </a:r>
                      <a:r>
                        <a:rPr lang="cy-GB" sz="11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i'r Uwch Dîm Rheoli, ac mae pob un yn cyfeirio at bwyntiau dysgu o'n dadansoddiad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Fel rhan o’n gwaith i ddatblygu’r Cynllun Strategol presennol, rydym wrthi’n trafod a ddylem wneud mwy eto i ffurfioli’r broses o gyflwyno syniadau am brosiectau. Nid oes unrhyw brosiectau newydd neu barhaol wedi cael eu cyflwyno yn ystod y cyfnod hwn.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19325" algn="l"/>
                        </a:tabLst>
                      </a:pP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Hyd yma, </a:t>
                      </a:r>
                      <a:r>
                        <a:rPr lang="cy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mae 66%</a:t>
                      </a: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y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o’r prosiectau newydd rydym yn gweithio arnynt </a:t>
                      </a:r>
                      <a:r>
                        <a:rPr lang="cy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wedi cael eu cynnig a’u trafod yng nghyfarfodydd yr Uwch Dîm Rheoli.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834" marR="54834" marT="76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81994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AAF9C56-EBD9-42CA-BF7B-A8B8AC806C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37" y="164856"/>
            <a:ext cx="1233018" cy="31723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CA5748D-5325-462D-A7CB-7E61FFF56A08}"/>
              </a:ext>
            </a:extLst>
          </p:cNvPr>
          <p:cNvSpPr txBox="1">
            <a:spLocks/>
          </p:cNvSpPr>
          <p:nvPr/>
        </p:nvSpPr>
        <p:spPr>
          <a:xfrm>
            <a:off x="246137" y="899392"/>
            <a:ext cx="11086587" cy="1166884"/>
          </a:xfrm>
          <a:prstGeom prst="rect">
            <a:avLst/>
          </a:prstGeom>
        </p:spPr>
        <p:txBody>
          <a:bodyPr vert="horz" lIns="65314" tIns="32657" rIns="65314" bIns="32657" rtlCol="0" anchor="ctr">
            <a:normAutofit fontScale="92500" lnSpcReduction="20000"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cy-GB" sz="2200" b="1" dirty="0">
                <a:solidFill>
                  <a:srgbClr val="AAA3B7"/>
                </a:solidFill>
                <a:latin typeface="Faricy New Rg"/>
              </a:rPr>
              <a:t>Canlyniadau Sefydliadol</a:t>
            </a:r>
          </a:p>
          <a:p>
            <a:pPr fontAlgn="base"/>
            <a:endParaRPr lang="cy-GB" sz="2200" b="1" dirty="0">
              <a:solidFill>
                <a:srgbClr val="E8A6B3"/>
              </a:solidFill>
              <a:latin typeface="Faricy New Rg"/>
            </a:endParaRPr>
          </a:p>
          <a:p>
            <a:pPr fontAlgn="base"/>
            <a:r>
              <a:rPr lang="cy-GB" sz="1700" dirty="0">
                <a:solidFill>
                  <a:srgbClr val="000000"/>
                </a:solidFill>
                <a:latin typeface="Faricy New Rg"/>
              </a:rPr>
              <a:t>Nodau Llwyddiant Gweithredol:</a:t>
            </a:r>
            <a:r>
              <a:rPr lang="cy-GB" sz="1700" b="1" dirty="0">
                <a:solidFill>
                  <a:srgbClr val="000000"/>
                </a:solidFill>
                <a:latin typeface="Faricy New Rg"/>
              </a:rPr>
              <a:t> Monitro a Gwerthuso</a:t>
            </a:r>
          </a:p>
          <a:p>
            <a:pPr fontAlgn="t">
              <a:lnSpc>
                <a:spcPct val="107000"/>
              </a:lnSpc>
              <a:spcBef>
                <a:spcPts val="0"/>
              </a:spcBef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sz="2000" dirty="0">
              <a:latin typeface="Arial" panose="020B0604020202020204" pitchFamily="34" charset="0"/>
            </a:endParaRPr>
          </a:p>
          <a:p>
            <a:pPr fontAlgn="base"/>
            <a:r>
              <a:rPr lang="en-GB" sz="2000" b="1" dirty="0">
                <a:latin typeface="Faricy New Rg" panose="020B0503000000020004" pitchFamily="34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9B861D-BA63-4641-A17A-BAC358820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4297-ED00-4231-833B-F4A3A949EC3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77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8439</TotalTime>
  <Words>5773</Words>
  <Application>Microsoft Office PowerPoint</Application>
  <PresentationFormat>Widescreen</PresentationFormat>
  <Paragraphs>405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Faricy New Lt</vt:lpstr>
      <vt:lpstr>Faricy New Rg</vt:lpstr>
      <vt:lpstr>Wingdings</vt:lpstr>
      <vt:lpstr>Office Theme</vt:lpstr>
      <vt:lpstr>2019/2020  Adroddiad i'r Bwrdd Rheoli a Chyngor Celfyddydau Cymru #3  Cyfnod dan sylw: 1 Hydref – 31 Rhagfyr 2019</vt:lpstr>
      <vt:lpstr>PowerPoint Presentation</vt:lpstr>
      <vt:lpstr>  Uchafbwyntiau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2019/2020  Management Board and ACW Report #1  Period covered: 1 April – 31 July 2019</dc:title>
  <dc:creator>Della-Rose Hill-Katso</dc:creator>
  <cp:lastModifiedBy>Ela Pari Huws</cp:lastModifiedBy>
  <cp:revision>594</cp:revision>
  <cp:lastPrinted>2019-08-14T14:41:07Z</cp:lastPrinted>
  <dcterms:created xsi:type="dcterms:W3CDTF">2019-08-13T15:00:21Z</dcterms:created>
  <dcterms:modified xsi:type="dcterms:W3CDTF">2020-03-05T14:14:10Z</dcterms:modified>
</cp:coreProperties>
</file>