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4" r:id="rId5"/>
    <p:sldId id="256" r:id="rId6"/>
    <p:sldId id="257" r:id="rId7"/>
    <p:sldId id="258" r:id="rId8"/>
    <p:sldId id="261" r:id="rId9"/>
    <p:sldId id="262" r:id="rId10"/>
    <p:sldId id="268" r:id="rId11"/>
    <p:sldId id="260"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2FF7AD-71FF-FA0A-D277-FD1ED3D32EE2}" name="Branwen Llewellyn" initials="BL" userId="S::Branwen.Llewellyn@wmc.org.uk::b6da51b9-8187-48ae-bd44-a93a517bdcd7" providerId="AD"/>
  <p188:author id="{01FF5CBD-35C5-DF34-E0A2-C4A6F44AA884}" name="Alys Lewin" initials="AL" userId="S::Alys.Lewin@wmc.org.uk::7e1edae9-1f93-4bbe-a109-b385c551b0b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4F"/>
    <a:srgbClr val="67A5BF"/>
    <a:srgbClr val="94B7BC"/>
    <a:srgbClr val="F39662"/>
    <a:srgbClr val="7B7992"/>
    <a:srgbClr val="E59AA8"/>
    <a:srgbClr val="333333"/>
    <a:srgbClr val="E1CC4F"/>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8D5CD0-5300-46B3-B2A4-FAEE93512227}" v="3" dt="2026-09-30T09:43:29.3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98D5CD0-5300-46B3-B2A4-FAEE93512227}"/>
    <pc:docChg chg="modSld">
      <pc:chgData name="" userId="" providerId="" clId="Web-{498D5CD0-5300-46B3-B2A4-FAEE93512227}" dt="2026-09-30T09:43:17.993" v="1" actId="20577"/>
      <pc:docMkLst>
        <pc:docMk/>
      </pc:docMkLst>
      <pc:sldChg chg="modSp">
        <pc:chgData name="" userId="" providerId="" clId="Web-{498D5CD0-5300-46B3-B2A4-FAEE93512227}" dt="2026-09-30T09:43:17.993" v="1" actId="20577"/>
        <pc:sldMkLst>
          <pc:docMk/>
          <pc:sldMk cId="33368892" sldId="256"/>
        </pc:sldMkLst>
        <pc:spChg chg="mod">
          <ac:chgData name="" userId="" providerId="" clId="Web-{498D5CD0-5300-46B3-B2A4-FAEE93512227}" dt="2026-09-30T09:43:17.993" v="1" actId="20577"/>
          <ac:spMkLst>
            <pc:docMk/>
            <pc:sldMk cId="33368892" sldId="256"/>
            <ac:spMk id="3" creationId="{0B44392F-F90C-1879-1B31-C6567AC6C09D}"/>
          </ac:spMkLst>
        </pc:spChg>
      </pc:sldChg>
    </pc:docChg>
  </pc:docChgLst>
  <pc:docChgLst>
    <pc:chgData name="Branwen Llewellyn" userId="b6da51b9-8187-48ae-bd44-a93a517bdcd7" providerId="ADAL" clId="{D3D41866-B3B1-49BB-8BE7-326676EB8FB4}"/>
    <pc:docChg chg="undo custSel modSld">
      <pc:chgData name="Branwen Llewellyn" userId="b6da51b9-8187-48ae-bd44-a93a517bdcd7" providerId="ADAL" clId="{D3D41866-B3B1-49BB-8BE7-326676EB8FB4}" dt="2026-09-04T09:25:49.424" v="381" actId="1076"/>
      <pc:docMkLst>
        <pc:docMk/>
      </pc:docMkLst>
      <pc:sldChg chg="modSp mod">
        <pc:chgData name="Branwen Llewellyn" userId="b6da51b9-8187-48ae-bd44-a93a517bdcd7" providerId="ADAL" clId="{D3D41866-B3B1-49BB-8BE7-326676EB8FB4}" dt="2026-09-04T08:27:29.949" v="177" actId="20577"/>
        <pc:sldMkLst>
          <pc:docMk/>
          <pc:sldMk cId="33368892" sldId="256"/>
        </pc:sldMkLst>
        <pc:spChg chg="mod">
          <ac:chgData name="Branwen Llewellyn" userId="b6da51b9-8187-48ae-bd44-a93a517bdcd7" providerId="ADAL" clId="{D3D41866-B3B1-49BB-8BE7-326676EB8FB4}" dt="2026-09-04T08:27:29.949" v="177" actId="20577"/>
          <ac:spMkLst>
            <pc:docMk/>
            <pc:sldMk cId="33368892" sldId="256"/>
            <ac:spMk id="3" creationId="{0B44392F-F90C-1879-1B31-C6567AC6C09D}"/>
          </ac:spMkLst>
        </pc:spChg>
      </pc:sldChg>
      <pc:sldChg chg="modSp mod">
        <pc:chgData name="Branwen Llewellyn" userId="b6da51b9-8187-48ae-bd44-a93a517bdcd7" providerId="ADAL" clId="{D3D41866-B3B1-49BB-8BE7-326676EB8FB4}" dt="2026-09-04T09:08:22.130" v="199" actId="20577"/>
        <pc:sldMkLst>
          <pc:docMk/>
          <pc:sldMk cId="567037765" sldId="258"/>
        </pc:sldMkLst>
        <pc:spChg chg="mod">
          <ac:chgData name="Branwen Llewellyn" userId="b6da51b9-8187-48ae-bd44-a93a517bdcd7" providerId="ADAL" clId="{D3D41866-B3B1-49BB-8BE7-326676EB8FB4}" dt="2026-09-04T09:08:22.130" v="199" actId="20577"/>
          <ac:spMkLst>
            <pc:docMk/>
            <pc:sldMk cId="567037765" sldId="258"/>
            <ac:spMk id="3" creationId="{518B24CE-F6AD-CFA2-5772-D43DD1B9879B}"/>
          </ac:spMkLst>
        </pc:spChg>
        <pc:picChg chg="mod">
          <ac:chgData name="Branwen Llewellyn" userId="b6da51b9-8187-48ae-bd44-a93a517bdcd7" providerId="ADAL" clId="{D3D41866-B3B1-49BB-8BE7-326676EB8FB4}" dt="2026-09-04T08:58:16.631" v="185" actId="14100"/>
          <ac:picMkLst>
            <pc:docMk/>
            <pc:sldMk cId="567037765" sldId="258"/>
            <ac:picMk id="4" creationId="{75B389C0-B401-6E1F-F5B9-81732503333E}"/>
          </ac:picMkLst>
        </pc:picChg>
      </pc:sldChg>
      <pc:sldChg chg="modSp mod">
        <pc:chgData name="Branwen Llewellyn" userId="b6da51b9-8187-48ae-bd44-a93a517bdcd7" providerId="ADAL" clId="{D3D41866-B3B1-49BB-8BE7-326676EB8FB4}" dt="2026-09-04T09:24:43.965" v="380" actId="20577"/>
        <pc:sldMkLst>
          <pc:docMk/>
          <pc:sldMk cId="2405035054" sldId="260"/>
        </pc:sldMkLst>
        <pc:spChg chg="mod">
          <ac:chgData name="Branwen Llewellyn" userId="b6da51b9-8187-48ae-bd44-a93a517bdcd7" providerId="ADAL" clId="{D3D41866-B3B1-49BB-8BE7-326676EB8FB4}" dt="2026-09-04T09:23:30.210" v="378" actId="20577"/>
          <ac:spMkLst>
            <pc:docMk/>
            <pc:sldMk cId="2405035054" sldId="260"/>
            <ac:spMk id="2" creationId="{C43006C4-207B-79AE-E814-78388AF5A428}"/>
          </ac:spMkLst>
        </pc:spChg>
        <pc:spChg chg="mod">
          <ac:chgData name="Branwen Llewellyn" userId="b6da51b9-8187-48ae-bd44-a93a517bdcd7" providerId="ADAL" clId="{D3D41866-B3B1-49BB-8BE7-326676EB8FB4}" dt="2026-09-04T09:24:43.965" v="380" actId="20577"/>
          <ac:spMkLst>
            <pc:docMk/>
            <pc:sldMk cId="2405035054" sldId="260"/>
            <ac:spMk id="3" creationId="{F57522F9-6427-83ED-5607-C6F114D6C175}"/>
          </ac:spMkLst>
        </pc:spChg>
      </pc:sldChg>
      <pc:sldChg chg="addSp delSp modSp mod">
        <pc:chgData name="Branwen Llewellyn" userId="b6da51b9-8187-48ae-bd44-a93a517bdcd7" providerId="ADAL" clId="{D3D41866-B3B1-49BB-8BE7-326676EB8FB4}" dt="2026-09-04T09:11:09.682" v="203" actId="22"/>
        <pc:sldMkLst>
          <pc:docMk/>
          <pc:sldMk cId="645221464" sldId="261"/>
        </pc:sldMkLst>
        <pc:spChg chg="mod">
          <ac:chgData name="Branwen Llewellyn" userId="b6da51b9-8187-48ae-bd44-a93a517bdcd7" providerId="ADAL" clId="{D3D41866-B3B1-49BB-8BE7-326676EB8FB4}" dt="2026-09-03T12:43:53.107" v="174" actId="20577"/>
          <ac:spMkLst>
            <pc:docMk/>
            <pc:sldMk cId="645221464" sldId="261"/>
            <ac:spMk id="2" creationId="{E7BE4F80-C218-9C3D-CB18-8E852460FBC0}"/>
          </ac:spMkLst>
        </pc:spChg>
        <pc:spChg chg="mod">
          <ac:chgData name="Branwen Llewellyn" userId="b6da51b9-8187-48ae-bd44-a93a517bdcd7" providerId="ADAL" clId="{D3D41866-B3B1-49BB-8BE7-326676EB8FB4}" dt="2026-09-04T09:11:00.714" v="201" actId="20577"/>
          <ac:spMkLst>
            <pc:docMk/>
            <pc:sldMk cId="645221464" sldId="261"/>
            <ac:spMk id="3" creationId="{15A5EB0C-9413-BD7F-9740-30FFDE98618E}"/>
          </ac:spMkLst>
        </pc:spChg>
        <pc:picChg chg="add">
          <ac:chgData name="Branwen Llewellyn" userId="b6da51b9-8187-48ae-bd44-a93a517bdcd7" providerId="ADAL" clId="{D3D41866-B3B1-49BB-8BE7-326676EB8FB4}" dt="2026-09-04T09:11:09.682" v="203" actId="22"/>
          <ac:picMkLst>
            <pc:docMk/>
            <pc:sldMk cId="645221464" sldId="261"/>
            <ac:picMk id="6" creationId="{EA79AAC0-AF43-8EA7-8945-BA5DE1E6BF1E}"/>
          </ac:picMkLst>
        </pc:picChg>
      </pc:sldChg>
      <pc:sldChg chg="modSp mod">
        <pc:chgData name="Branwen Llewellyn" userId="b6da51b9-8187-48ae-bd44-a93a517bdcd7" providerId="ADAL" clId="{D3D41866-B3B1-49BB-8BE7-326676EB8FB4}" dt="2026-09-04T09:13:32.552" v="222" actId="20577"/>
        <pc:sldMkLst>
          <pc:docMk/>
          <pc:sldMk cId="2133101461" sldId="262"/>
        </pc:sldMkLst>
        <pc:spChg chg="mod">
          <ac:chgData name="Branwen Llewellyn" userId="b6da51b9-8187-48ae-bd44-a93a517bdcd7" providerId="ADAL" clId="{D3D41866-B3B1-49BB-8BE7-326676EB8FB4}" dt="2026-09-04T09:13:32.552" v="222" actId="20577"/>
          <ac:spMkLst>
            <pc:docMk/>
            <pc:sldMk cId="2133101461" sldId="262"/>
            <ac:spMk id="3" creationId="{4949098E-49F6-641D-0BD0-18287300B80F}"/>
          </ac:spMkLst>
        </pc:spChg>
      </pc:sldChg>
      <pc:sldChg chg="modSp mod">
        <pc:chgData name="Branwen Llewellyn" userId="b6da51b9-8187-48ae-bd44-a93a517bdcd7" providerId="ADAL" clId="{D3D41866-B3B1-49BB-8BE7-326676EB8FB4}" dt="2026-09-04T09:25:49.424" v="381" actId="1076"/>
        <pc:sldMkLst>
          <pc:docMk/>
          <pc:sldMk cId="605467393" sldId="267"/>
        </pc:sldMkLst>
        <pc:spChg chg="mod">
          <ac:chgData name="Branwen Llewellyn" userId="b6da51b9-8187-48ae-bd44-a93a517bdcd7" providerId="ADAL" clId="{D3D41866-B3B1-49BB-8BE7-326676EB8FB4}" dt="2026-09-04T09:25:49.424" v="381" actId="1076"/>
          <ac:spMkLst>
            <pc:docMk/>
            <pc:sldMk cId="605467393" sldId="267"/>
            <ac:spMk id="3" creationId="{DDB9EA13-69A7-4B6D-FB48-F281A221ACD1}"/>
          </ac:spMkLst>
        </pc:spChg>
      </pc:sldChg>
      <pc:sldChg chg="modSp mod">
        <pc:chgData name="Branwen Llewellyn" userId="b6da51b9-8187-48ae-bd44-a93a517bdcd7" providerId="ADAL" clId="{D3D41866-B3B1-49BB-8BE7-326676EB8FB4}" dt="2026-09-04T09:22:58.184" v="360" actId="20577"/>
        <pc:sldMkLst>
          <pc:docMk/>
          <pc:sldMk cId="1662265217" sldId="268"/>
        </pc:sldMkLst>
        <pc:spChg chg="mod">
          <ac:chgData name="Branwen Llewellyn" userId="b6da51b9-8187-48ae-bd44-a93a517bdcd7" providerId="ADAL" clId="{D3D41866-B3B1-49BB-8BE7-326676EB8FB4}" dt="2026-09-04T09:22:58.184" v="360" actId="20577"/>
          <ac:spMkLst>
            <pc:docMk/>
            <pc:sldMk cId="1662265217" sldId="268"/>
            <ac:spMk id="3" creationId="{87B197EF-E4D5-EDB7-88D3-3ED4F972C6A5}"/>
          </ac:spMkLst>
        </pc:spChg>
      </pc:sldChg>
    </pc:docChg>
  </pc:docChgLst>
  <pc:docChgLst>
    <pc:chgData name="Miriam Williams" userId="S::miriam.williams@wmc.org.uk::3708e813-c65c-4e67-a0e2-15ad4a97e7e4" providerId="AD" clId="Web-{5E74B642-6D9F-F045-7AC0-6871E9059BB2}"/>
    <pc:docChg chg="modSld">
      <pc:chgData name="Miriam Williams" userId="S::miriam.williams@wmc.org.uk::3708e813-c65c-4e67-a0e2-15ad4a97e7e4" providerId="AD" clId="Web-{5E74B642-6D9F-F045-7AC0-6871E9059BB2}" dt="2026-09-03T11:13:16.988" v="15" actId="20577"/>
      <pc:docMkLst>
        <pc:docMk/>
      </pc:docMkLst>
      <pc:sldChg chg="modSp">
        <pc:chgData name="Miriam Williams" userId="S::miriam.williams@wmc.org.uk::3708e813-c65c-4e67-a0e2-15ad4a97e7e4" providerId="AD" clId="Web-{5E74B642-6D9F-F045-7AC0-6871E9059BB2}" dt="2026-09-03T11:13:16.988" v="15" actId="20577"/>
        <pc:sldMkLst>
          <pc:docMk/>
          <pc:sldMk cId="2133101461" sldId="262"/>
        </pc:sldMkLst>
        <pc:spChg chg="mod">
          <ac:chgData name="Miriam Williams" userId="S::miriam.williams@wmc.org.uk::3708e813-c65c-4e67-a0e2-15ad4a97e7e4" providerId="AD" clId="Web-{5E74B642-6D9F-F045-7AC0-6871E9059BB2}" dt="2026-09-03T11:13:16.988" v="15" actId="20577"/>
          <ac:spMkLst>
            <pc:docMk/>
            <pc:sldMk cId="2133101461" sldId="262"/>
            <ac:spMk id="3" creationId="{4949098E-49F6-641D-0BD0-18287300B80F}"/>
          </ac:spMkLst>
        </pc:spChg>
      </pc:sldChg>
    </pc:docChg>
  </pc:docChgLst>
  <pc:docChgLst>
    <pc:chgData name="Alys Lewin" userId="7e1edae9-1f93-4bbe-a109-b385c551b0bd" providerId="ADAL" clId="{D687D0A3-9918-452D-A734-86DB04041480}"/>
    <pc:docChg chg="undo custSel addSld delSld modSld">
      <pc:chgData name="Alys Lewin" userId="7e1edae9-1f93-4bbe-a109-b385c551b0bd" providerId="ADAL" clId="{D687D0A3-9918-452D-A734-86DB04041480}" dt="2026-09-02T14:31:30.885" v="3047" actId="20577"/>
      <pc:docMkLst>
        <pc:docMk/>
      </pc:docMkLst>
      <pc:sldChg chg="modSp mod">
        <pc:chgData name="Alys Lewin" userId="7e1edae9-1f93-4bbe-a109-b385c551b0bd" providerId="ADAL" clId="{D687D0A3-9918-452D-A734-86DB04041480}" dt="2026-09-02T08:47:09.503" v="637" actId="1076"/>
        <pc:sldMkLst>
          <pc:docMk/>
          <pc:sldMk cId="33368892" sldId="256"/>
        </pc:sldMkLst>
        <pc:spChg chg="mod">
          <ac:chgData name="Alys Lewin" userId="7e1edae9-1f93-4bbe-a109-b385c551b0bd" providerId="ADAL" clId="{D687D0A3-9918-452D-A734-86DB04041480}" dt="2026-09-02T08:47:02.063" v="636" actId="20577"/>
          <ac:spMkLst>
            <pc:docMk/>
            <pc:sldMk cId="33368892" sldId="256"/>
            <ac:spMk id="3" creationId="{0B44392F-F90C-1879-1B31-C6567AC6C09D}"/>
          </ac:spMkLst>
        </pc:spChg>
        <pc:spChg chg="mod">
          <ac:chgData name="Alys Lewin" userId="7e1edae9-1f93-4bbe-a109-b385c551b0bd" providerId="ADAL" clId="{D687D0A3-9918-452D-A734-86DB04041480}" dt="2026-09-02T08:40:42.096" v="337"/>
          <ac:spMkLst>
            <pc:docMk/>
            <pc:sldMk cId="33368892" sldId="256"/>
            <ac:spMk id="5" creationId="{AD220FA2-8CB2-2A95-588C-5B7B846D1EB7}"/>
          </ac:spMkLst>
        </pc:spChg>
        <pc:picChg chg="mod">
          <ac:chgData name="Alys Lewin" userId="7e1edae9-1f93-4bbe-a109-b385c551b0bd" providerId="ADAL" clId="{D687D0A3-9918-452D-A734-86DB04041480}" dt="2026-09-02T08:47:09.503" v="637" actId="1076"/>
          <ac:picMkLst>
            <pc:docMk/>
            <pc:sldMk cId="33368892" sldId="256"/>
            <ac:picMk id="4" creationId="{EC919158-FC7A-2103-16DF-195669F5F72A}"/>
          </ac:picMkLst>
        </pc:picChg>
      </pc:sldChg>
      <pc:sldChg chg="modSp mod">
        <pc:chgData name="Alys Lewin" userId="7e1edae9-1f93-4bbe-a109-b385c551b0bd" providerId="ADAL" clId="{D687D0A3-9918-452D-A734-86DB04041480}" dt="2026-09-02T14:29:00.451" v="3028" actId="20577"/>
        <pc:sldMkLst>
          <pc:docMk/>
          <pc:sldMk cId="3300569990" sldId="257"/>
        </pc:sldMkLst>
        <pc:spChg chg="mod">
          <ac:chgData name="Alys Lewin" userId="7e1edae9-1f93-4bbe-a109-b385c551b0bd" providerId="ADAL" clId="{D687D0A3-9918-452D-A734-86DB04041480}" dt="2026-09-02T09:41:26.196" v="3022" actId="207"/>
          <ac:spMkLst>
            <pc:docMk/>
            <pc:sldMk cId="3300569990" sldId="257"/>
            <ac:spMk id="11" creationId="{74B137FC-D101-2363-B174-AF7EED8EF5D4}"/>
          </ac:spMkLst>
        </pc:spChg>
        <pc:spChg chg="mod">
          <ac:chgData name="Alys Lewin" userId="7e1edae9-1f93-4bbe-a109-b385c551b0bd" providerId="ADAL" clId="{D687D0A3-9918-452D-A734-86DB04041480}" dt="2026-09-02T09:41:06.885" v="3016" actId="115"/>
          <ac:spMkLst>
            <pc:docMk/>
            <pc:sldMk cId="3300569990" sldId="257"/>
            <ac:spMk id="12" creationId="{DC59D440-3E96-DC15-0C62-B5C51A41C1E6}"/>
          </ac:spMkLst>
        </pc:spChg>
        <pc:spChg chg="mod">
          <ac:chgData name="Alys Lewin" userId="7e1edae9-1f93-4bbe-a109-b385c551b0bd" providerId="ADAL" clId="{D687D0A3-9918-452D-A734-86DB04041480}" dt="2026-09-02T09:41:32.181" v="3024" actId="207"/>
          <ac:spMkLst>
            <pc:docMk/>
            <pc:sldMk cId="3300569990" sldId="257"/>
            <ac:spMk id="14" creationId="{45197AAE-E5EB-D679-8630-F687429CA2F5}"/>
          </ac:spMkLst>
        </pc:spChg>
        <pc:spChg chg="mod">
          <ac:chgData name="Alys Lewin" userId="7e1edae9-1f93-4bbe-a109-b385c551b0bd" providerId="ADAL" clId="{D687D0A3-9918-452D-A734-86DB04041480}" dt="2026-09-02T14:29:00.451" v="3028" actId="20577"/>
          <ac:spMkLst>
            <pc:docMk/>
            <pc:sldMk cId="3300569990" sldId="257"/>
            <ac:spMk id="16" creationId="{ED752E60-9B47-5019-5F3E-89BD158866B1}"/>
          </ac:spMkLst>
        </pc:spChg>
        <pc:spChg chg="mod">
          <ac:chgData name="Alys Lewin" userId="7e1edae9-1f93-4bbe-a109-b385c551b0bd" providerId="ADAL" clId="{D687D0A3-9918-452D-A734-86DB04041480}" dt="2026-09-02T14:28:18.012" v="3026" actId="1076"/>
          <ac:spMkLst>
            <pc:docMk/>
            <pc:sldMk cId="3300569990" sldId="257"/>
            <ac:spMk id="20" creationId="{22D37C03-3C21-BD08-84EB-6AAAFABC31A7}"/>
          </ac:spMkLst>
        </pc:spChg>
        <pc:spChg chg="mod">
          <ac:chgData name="Alys Lewin" userId="7e1edae9-1f93-4bbe-a109-b385c551b0bd" providerId="ADAL" clId="{D687D0A3-9918-452D-A734-86DB04041480}" dt="2026-09-02T09:41:21.692" v="3021" actId="207"/>
          <ac:spMkLst>
            <pc:docMk/>
            <pc:sldMk cId="3300569990" sldId="257"/>
            <ac:spMk id="31" creationId="{443EAC90-6ABE-2B9B-03B1-D784FFC67E11}"/>
          </ac:spMkLst>
        </pc:spChg>
      </pc:sldChg>
      <pc:sldChg chg="delSp modSp mod">
        <pc:chgData name="Alys Lewin" userId="7e1edae9-1f93-4bbe-a109-b385c551b0bd" providerId="ADAL" clId="{D687D0A3-9918-452D-A734-86DB04041480}" dt="2026-09-02T09:07:09.047" v="1102" actId="20577"/>
        <pc:sldMkLst>
          <pc:docMk/>
          <pc:sldMk cId="567037765" sldId="258"/>
        </pc:sldMkLst>
        <pc:spChg chg="mod">
          <ac:chgData name="Alys Lewin" userId="7e1edae9-1f93-4bbe-a109-b385c551b0bd" providerId="ADAL" clId="{D687D0A3-9918-452D-A734-86DB04041480}" dt="2026-09-02T08:40:42.096" v="337"/>
          <ac:spMkLst>
            <pc:docMk/>
            <pc:sldMk cId="567037765" sldId="258"/>
            <ac:spMk id="2" creationId="{9382BFBA-8B9C-30C1-0B70-AEA6C105232A}"/>
          </ac:spMkLst>
        </pc:spChg>
        <pc:spChg chg="mod">
          <ac:chgData name="Alys Lewin" userId="7e1edae9-1f93-4bbe-a109-b385c551b0bd" providerId="ADAL" clId="{D687D0A3-9918-452D-A734-86DB04041480}" dt="2026-09-02T09:07:09.047" v="1102" actId="20577"/>
          <ac:spMkLst>
            <pc:docMk/>
            <pc:sldMk cId="567037765" sldId="258"/>
            <ac:spMk id="3" creationId="{518B24CE-F6AD-CFA2-5772-D43DD1B9879B}"/>
          </ac:spMkLst>
        </pc:spChg>
      </pc:sldChg>
      <pc:sldChg chg="addSp modSp mod">
        <pc:chgData name="Alys Lewin" userId="7e1edae9-1f93-4bbe-a109-b385c551b0bd" providerId="ADAL" clId="{D687D0A3-9918-452D-A734-86DB04041480}" dt="2026-09-02T09:34:40.694" v="2435" actId="255"/>
        <pc:sldMkLst>
          <pc:docMk/>
          <pc:sldMk cId="2405035054" sldId="260"/>
        </pc:sldMkLst>
        <pc:spChg chg="mod">
          <ac:chgData name="Alys Lewin" userId="7e1edae9-1f93-4bbe-a109-b385c551b0bd" providerId="ADAL" clId="{D687D0A3-9918-452D-A734-86DB04041480}" dt="2026-09-02T09:34:40.694" v="2435" actId="255"/>
          <ac:spMkLst>
            <pc:docMk/>
            <pc:sldMk cId="2405035054" sldId="260"/>
            <ac:spMk id="3" creationId="{F57522F9-6427-83ED-5607-C6F114D6C175}"/>
          </ac:spMkLst>
        </pc:spChg>
        <pc:picChg chg="add mod">
          <ac:chgData name="Alys Lewin" userId="7e1edae9-1f93-4bbe-a109-b385c551b0bd" providerId="ADAL" clId="{D687D0A3-9918-452D-A734-86DB04041480}" dt="2026-09-02T09:31:29.839" v="2167" actId="1076"/>
          <ac:picMkLst>
            <pc:docMk/>
            <pc:sldMk cId="2405035054" sldId="260"/>
            <ac:picMk id="6" creationId="{D4E1CB6D-644A-D9DA-AD16-EC9DC8B8A32B}"/>
          </ac:picMkLst>
        </pc:picChg>
      </pc:sldChg>
      <pc:sldChg chg="modSp mod">
        <pc:chgData name="Alys Lewin" userId="7e1edae9-1f93-4bbe-a109-b385c551b0bd" providerId="ADAL" clId="{D687D0A3-9918-452D-A734-86DB04041480}" dt="2026-09-02T14:29:46.648" v="3042" actId="6549"/>
        <pc:sldMkLst>
          <pc:docMk/>
          <pc:sldMk cId="645221464" sldId="261"/>
        </pc:sldMkLst>
        <pc:spChg chg="mod">
          <ac:chgData name="Alys Lewin" userId="7e1edae9-1f93-4bbe-a109-b385c551b0bd" providerId="ADAL" clId="{D687D0A3-9918-452D-A734-86DB04041480}" dt="2026-09-02T09:09:47.738" v="1163" actId="1076"/>
          <ac:spMkLst>
            <pc:docMk/>
            <pc:sldMk cId="645221464" sldId="261"/>
            <ac:spMk id="2" creationId="{E7BE4F80-C218-9C3D-CB18-8E852460FBC0}"/>
          </ac:spMkLst>
        </pc:spChg>
        <pc:spChg chg="mod">
          <ac:chgData name="Alys Lewin" userId="7e1edae9-1f93-4bbe-a109-b385c551b0bd" providerId="ADAL" clId="{D687D0A3-9918-452D-A734-86DB04041480}" dt="2026-09-02T14:29:46.648" v="3042" actId="6549"/>
          <ac:spMkLst>
            <pc:docMk/>
            <pc:sldMk cId="645221464" sldId="261"/>
            <ac:spMk id="3" creationId="{15A5EB0C-9413-BD7F-9740-30FFDE98618E}"/>
          </ac:spMkLst>
        </pc:spChg>
      </pc:sldChg>
      <pc:sldChg chg="addSp delSp modSp mod">
        <pc:chgData name="Alys Lewin" userId="7e1edae9-1f93-4bbe-a109-b385c551b0bd" providerId="ADAL" clId="{D687D0A3-9918-452D-A734-86DB04041480}" dt="2026-09-02T09:18:31.147" v="1470" actId="948"/>
        <pc:sldMkLst>
          <pc:docMk/>
          <pc:sldMk cId="2133101461" sldId="262"/>
        </pc:sldMkLst>
        <pc:spChg chg="mod">
          <ac:chgData name="Alys Lewin" userId="7e1edae9-1f93-4bbe-a109-b385c551b0bd" providerId="ADAL" clId="{D687D0A3-9918-452D-A734-86DB04041480}" dt="2026-09-02T08:40:42.096" v="337"/>
          <ac:spMkLst>
            <pc:docMk/>
            <pc:sldMk cId="2133101461" sldId="262"/>
            <ac:spMk id="2" creationId="{B4244875-544A-8D64-417D-7FBD0639FF70}"/>
          </ac:spMkLst>
        </pc:spChg>
        <pc:spChg chg="mod">
          <ac:chgData name="Alys Lewin" userId="7e1edae9-1f93-4bbe-a109-b385c551b0bd" providerId="ADAL" clId="{D687D0A3-9918-452D-A734-86DB04041480}" dt="2026-09-02T09:18:31.147" v="1470" actId="948"/>
          <ac:spMkLst>
            <pc:docMk/>
            <pc:sldMk cId="2133101461" sldId="262"/>
            <ac:spMk id="3" creationId="{4949098E-49F6-641D-0BD0-18287300B80F}"/>
          </ac:spMkLst>
        </pc:spChg>
      </pc:sldChg>
      <pc:sldChg chg="modSp mod">
        <pc:chgData name="Alys Lewin" userId="7e1edae9-1f93-4bbe-a109-b385c551b0bd" providerId="ADAL" clId="{D687D0A3-9918-452D-A734-86DB04041480}" dt="2026-09-02T14:31:30.885" v="3047" actId="20577"/>
        <pc:sldMkLst>
          <pc:docMk/>
          <pc:sldMk cId="605467393" sldId="267"/>
        </pc:sldMkLst>
        <pc:spChg chg="mod">
          <ac:chgData name="Alys Lewin" userId="7e1edae9-1f93-4bbe-a109-b385c551b0bd" providerId="ADAL" clId="{D687D0A3-9918-452D-A734-86DB04041480}" dt="2026-09-02T14:31:30.885" v="3047" actId="20577"/>
          <ac:spMkLst>
            <pc:docMk/>
            <pc:sldMk cId="605467393" sldId="267"/>
            <ac:spMk id="3" creationId="{DDB9EA13-69A7-4B6D-FB48-F281A221ACD1}"/>
          </ac:spMkLst>
        </pc:spChg>
      </pc:sldChg>
      <pc:sldChg chg="addSp modSp add mod">
        <pc:chgData name="Alys Lewin" userId="7e1edae9-1f93-4bbe-a109-b385c551b0bd" providerId="ADAL" clId="{D687D0A3-9918-452D-A734-86DB04041480}" dt="2026-09-02T09:31:40.104" v="2169" actId="1076"/>
        <pc:sldMkLst>
          <pc:docMk/>
          <pc:sldMk cId="1662265217" sldId="268"/>
        </pc:sldMkLst>
        <pc:spChg chg="mod">
          <ac:chgData name="Alys Lewin" userId="7e1edae9-1f93-4bbe-a109-b385c551b0bd" providerId="ADAL" clId="{D687D0A3-9918-452D-A734-86DB04041480}" dt="2026-09-02T09:18:59.542" v="1492" actId="20577"/>
          <ac:spMkLst>
            <pc:docMk/>
            <pc:sldMk cId="1662265217" sldId="268"/>
            <ac:spMk id="2" creationId="{FDD268CF-3D7E-64E6-0DE9-FC4FF5D26146}"/>
          </ac:spMkLst>
        </pc:spChg>
        <pc:spChg chg="mod">
          <ac:chgData name="Alys Lewin" userId="7e1edae9-1f93-4bbe-a109-b385c551b0bd" providerId="ADAL" clId="{D687D0A3-9918-452D-A734-86DB04041480}" dt="2026-09-02T09:30:01.744" v="2166" actId="20577"/>
          <ac:spMkLst>
            <pc:docMk/>
            <pc:sldMk cId="1662265217" sldId="268"/>
            <ac:spMk id="3" creationId="{87B197EF-E4D5-EDB7-88D3-3ED4F972C6A5}"/>
          </ac:spMkLst>
        </pc:spChg>
        <pc:picChg chg="add mod">
          <ac:chgData name="Alys Lewin" userId="7e1edae9-1f93-4bbe-a109-b385c551b0bd" providerId="ADAL" clId="{D687D0A3-9918-452D-A734-86DB04041480}" dt="2026-09-02T09:31:40.104" v="2169" actId="1076"/>
          <ac:picMkLst>
            <pc:docMk/>
            <pc:sldMk cId="1662265217" sldId="268"/>
            <ac:picMk id="5" creationId="{E28599BF-9817-FD57-208B-7F120517991A}"/>
          </ac:picMkLst>
        </pc:picChg>
      </pc:sldChg>
    </pc:docChg>
  </pc:docChgLst>
  <pc:docChgLst>
    <pc:chgData name="Alys Lewin" userId="S::alys.lewin@wmc.org.uk::7e1edae9-1f93-4bbe-a109-b385c551b0bd" providerId="AD" clId="Web-{498D5CD0-5300-46B3-B2A4-FAEE93512227}"/>
    <pc:docChg chg="modSld">
      <pc:chgData name="Alys Lewin" userId="S::alys.lewin@wmc.org.uk::7e1edae9-1f93-4bbe-a109-b385c551b0bd" providerId="AD" clId="Web-{498D5CD0-5300-46B3-B2A4-FAEE93512227}" dt="2026-09-30T09:43:29.368" v="0" actId="20577"/>
      <pc:docMkLst>
        <pc:docMk/>
      </pc:docMkLst>
      <pc:sldChg chg="modSp">
        <pc:chgData name="Alys Lewin" userId="S::alys.lewin@wmc.org.uk::7e1edae9-1f93-4bbe-a109-b385c551b0bd" providerId="AD" clId="Web-{498D5CD0-5300-46B3-B2A4-FAEE93512227}" dt="2026-09-30T09:43:29.368" v="0" actId="20577"/>
        <pc:sldMkLst>
          <pc:docMk/>
          <pc:sldMk cId="33368892" sldId="256"/>
        </pc:sldMkLst>
        <pc:spChg chg="mod">
          <ac:chgData name="Alys Lewin" userId="S::alys.lewin@wmc.org.uk::7e1edae9-1f93-4bbe-a109-b385c551b0bd" providerId="AD" clId="Web-{498D5CD0-5300-46B3-B2A4-FAEE93512227}" dt="2026-09-30T09:43:29.368" v="0" actId="20577"/>
          <ac:spMkLst>
            <pc:docMk/>
            <pc:sldMk cId="33368892" sldId="256"/>
            <ac:spMk id="3" creationId="{0B44392F-F90C-1879-1B31-C6567AC6C09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05A9F-1530-F4A1-44CF-AB4982E373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F9158D-28B2-BFD9-CCBB-3AE9139AE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0DAF4F2-2AD2-56C9-9681-A68EBBA653AE}"/>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8E541360-1DBB-5F54-D611-B024E5448E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9B3357-256B-30AC-B356-C2ECE8A55F0C}"/>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636506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761FF-14DF-1CAE-BB5E-79AA3E80C4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733B475-E9BB-E418-E71C-81B74C46B6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08B283-B646-EC13-04FD-23D708BAC0C2}"/>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0E052E66-DFBD-1307-4E90-9B03F5A45A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7D0C75-A8DB-8619-390D-7D0DCAB353C0}"/>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013104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DE299-CBD5-9EFC-A14A-D22082D370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3F0D894-F377-93A7-7910-9A8EAA7D2D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714B4D-6EB9-7458-CE40-9251F4E39BA7}"/>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E7396A5E-1664-01A0-702E-685B9F0BAD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17A09A-A130-6229-6339-07CD42AC831F}"/>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43031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AFC1-CA66-DFC1-1B7B-8B891A0A27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01F22B-538D-4764-5E41-65B994996F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280CE37-328A-2691-CB25-7E5E38CC9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0F759E-D71B-EC5D-5720-B74B256E8A4D}"/>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6" name="Footer Placeholder 5">
            <a:extLst>
              <a:ext uri="{FF2B5EF4-FFF2-40B4-BE49-F238E27FC236}">
                <a16:creationId xmlns:a16="http://schemas.microsoft.com/office/drawing/2014/main" id="{52B1C3B9-6E9C-D2B9-53AA-36E67A13ED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A6E914-7B48-52DB-343A-7500A75DD83D}"/>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38497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270F-2679-75BA-C304-EB31270F798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160831-05B3-7167-0C53-61DAFE5CC7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7442B8-2E94-1CB1-4DEE-4ECBFF246B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5A0784-D5BD-8D9A-641A-4AE7EE3F1D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438328-986A-F5F8-BC31-BA4425D0ED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FB240A-523C-B383-6F65-41CEC410E12A}"/>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8" name="Footer Placeholder 7">
            <a:extLst>
              <a:ext uri="{FF2B5EF4-FFF2-40B4-BE49-F238E27FC236}">
                <a16:creationId xmlns:a16="http://schemas.microsoft.com/office/drawing/2014/main" id="{042F1EAF-EDA9-A429-9D6F-ADBD408C29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B89FD5F-B4B7-0314-F77B-3A7CEBE3A7A0}"/>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3304157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CC44-B841-ECDB-1AB8-595ADC0D986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0D9013-5A1C-DC7F-FF70-EED5114C6B7B}"/>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4" name="Footer Placeholder 3">
            <a:extLst>
              <a:ext uri="{FF2B5EF4-FFF2-40B4-BE49-F238E27FC236}">
                <a16:creationId xmlns:a16="http://schemas.microsoft.com/office/drawing/2014/main" id="{32976BD7-38D6-2584-CC83-527F8785CD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D5D380-1B70-6C35-C703-2F4DEC24DEA5}"/>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953462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8DECED-0051-06F6-9DBC-BD50C6C76C78}"/>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3" name="Footer Placeholder 2">
            <a:extLst>
              <a:ext uri="{FF2B5EF4-FFF2-40B4-BE49-F238E27FC236}">
                <a16:creationId xmlns:a16="http://schemas.microsoft.com/office/drawing/2014/main" id="{F0D9EBC0-6B4B-5BB7-6EAA-D99543E463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DE42EFA-6543-1E3A-F67E-F478A0CA2CCD}"/>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032903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D565-311A-2C65-8385-AAAA7CC229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713095-2031-3ED4-85AE-319A6EB21E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0E9089-968B-01E0-C47A-A0750E1064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C2026D-DA20-5A12-D834-6AEBCA14E13D}"/>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6" name="Footer Placeholder 5">
            <a:extLst>
              <a:ext uri="{FF2B5EF4-FFF2-40B4-BE49-F238E27FC236}">
                <a16:creationId xmlns:a16="http://schemas.microsoft.com/office/drawing/2014/main" id="{CF869119-8BC2-C9A6-860C-44124D0A43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5483F2-BE27-F86C-F4F6-4ECCAFE1F5BE}"/>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5066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8EC6-6C1C-9D40-20B0-750E3FB0F2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0229F1F-DE6A-E4CF-E9F7-5293F7CA87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7AE061-2548-E280-9553-3E10DBE9C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EE395-B4EE-061B-B2AB-B4F8C7682464}"/>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6" name="Footer Placeholder 5">
            <a:extLst>
              <a:ext uri="{FF2B5EF4-FFF2-40B4-BE49-F238E27FC236}">
                <a16:creationId xmlns:a16="http://schemas.microsoft.com/office/drawing/2014/main" id="{105B2C46-EDFF-6576-AC28-9E9A58686C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8D2BB7-C7B9-D7FB-75C1-5FF4AAB8080F}"/>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674559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8398C-526F-7354-1198-4FC3F93AD9A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917080-68AB-FDCC-5553-28642216D1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7A3688-65AC-7102-5EB0-BBEEAFEBD75B}"/>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F7240E45-87B4-566B-4C95-A41F083FAA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D70E0F-FBAB-D281-8FF7-2C7DE6280F77}"/>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160659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283D52-3AD4-C641-7B21-08825E1BB2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B5F2A7-E16B-8B56-612F-0738121771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EBA272-01E7-7E3D-EEE3-A9A522E38618}"/>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59ADFC4F-DB39-B85E-D935-3B935F1D4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C236A0-1DDC-CC80-150A-C1F64EF0C75E}"/>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949738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D6067-F116-722C-0EFC-4B90441E89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3795BA-EEAB-9ED4-3880-0D5F9DCBB7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84F7B1-12B0-DB31-C769-56040D1F45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956218DA-AA4D-5E32-EBA4-EA1607BB16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3F51CDA-2EB1-E3A7-F54B-2E7246DDCA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B9E25-962F-4CBC-8ABC-82278CBE9981}" type="slidenum">
              <a:rPr lang="en-GB" smtClean="0"/>
              <a:t>‹#›</a:t>
            </a:fld>
            <a:endParaRPr lang="en-GB"/>
          </a:p>
        </p:txBody>
      </p:sp>
    </p:spTree>
    <p:extLst>
      <p:ext uri="{BB962C8B-B14F-4D97-AF65-F5344CB8AC3E}">
        <p14:creationId xmlns:p14="http://schemas.microsoft.com/office/powerpoint/2010/main" val="115717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www.llenyddiaethcymru.org/amdanom-ni-llc/" TargetMode="External"/><Relationship Id="rId3" Type="http://schemas.openxmlformats.org/officeDocument/2006/relationships/slide" Target="slide4.xml"/><Relationship Id="rId7" Type="http://schemas.openxmlformats.org/officeDocument/2006/relationships/hyperlink" Target="https://www.literaturewales.org/about-us/" TargetMode="Externa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hyperlink" Target="https://www.llenyddiaethcymru.org/amdanom-ni-llc/gyrfaoeddachyfleoedd/" TargetMode="External"/><Relationship Id="rId11" Type="http://schemas.openxmlformats.org/officeDocument/2006/relationships/hyperlink" Target="https://www.llenyddiaethcymru.org/amdanom-ni-llc/ein-haddewid/" TargetMode="External"/><Relationship Id="rId5" Type="http://schemas.openxmlformats.org/officeDocument/2006/relationships/slide" Target="slide7.xml"/><Relationship Id="rId10" Type="http://schemas.openxmlformats.org/officeDocument/2006/relationships/hyperlink" Target="https://www.llenyddiaethcymru.org/amdanom-ni-llc/gyrfaoeddachyfleoedd/ein-haddewid/" TargetMode="External"/><Relationship Id="rId4" Type="http://schemas.openxmlformats.org/officeDocument/2006/relationships/hyperlink" Target="https://www.literaturewales.org/wp-content/uploads/2023/01/Our-Ethical-Pledge-1.pdf" TargetMode="External"/><Relationship Id="rId9" Type="http://schemas.openxmlformats.org/officeDocument/2006/relationships/hyperlink" Target="https://www.llenyddiaethcymru.org/amdanom-ni-llc/gyrfaoeddachyfleoedd/ein-polisi-recriwti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ynewydd.cymr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tynewydd.cymru/arlwyo/"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hyperlink" Target="mailto:post@llenyddiaethcymru.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orms.office.com/Pages/ResponsePage.aspx?id=Iv1vaUKfYEWAfOxRF9ucT-naHn6TH75LoQmzhcVRsL1UN1ZIS0NJMDJMRVpGQ1daR1BNNlZCVE1NWi4u" TargetMode="External"/><Relationship Id="rId2" Type="http://schemas.openxmlformats.org/officeDocument/2006/relationships/hyperlink" Target="mailto:post@llenyddiaethcymru.org"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post@llenyddiaethcymru.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application">
            <a:extLst>
              <a:ext uri="{FF2B5EF4-FFF2-40B4-BE49-F238E27FC236}">
                <a16:creationId xmlns:a16="http://schemas.microsoft.com/office/drawing/2014/main" id="{D74D2E71-A590-ACFC-F5C2-9ABF22A364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52" y="155603"/>
            <a:ext cx="4432692" cy="1140880"/>
          </a:xfrm>
          <a:prstGeom prst="rect">
            <a:avLst/>
          </a:prstGeom>
        </p:spPr>
      </p:pic>
      <p:pic>
        <p:nvPicPr>
          <p:cNvPr id="3" name="Picture 2" descr="A picture containing text, outdoor, tree, sign">
            <a:extLst>
              <a:ext uri="{FF2B5EF4-FFF2-40B4-BE49-F238E27FC236}">
                <a16:creationId xmlns:a16="http://schemas.microsoft.com/office/drawing/2014/main" id="{EED4A0CF-4FD9-1282-107B-3BD0A6521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picture containing application">
            <a:extLst>
              <a:ext uri="{FF2B5EF4-FFF2-40B4-BE49-F238E27FC236}">
                <a16:creationId xmlns:a16="http://schemas.microsoft.com/office/drawing/2014/main" id="{A3B45B98-40A1-683D-71DC-FFF8847F0A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704" y="155603"/>
            <a:ext cx="4432692" cy="1140880"/>
          </a:xfrm>
          <a:prstGeom prst="rect">
            <a:avLst/>
          </a:prstGeom>
        </p:spPr>
      </p:pic>
    </p:spTree>
    <p:extLst>
      <p:ext uri="{BB962C8B-B14F-4D97-AF65-F5344CB8AC3E}">
        <p14:creationId xmlns:p14="http://schemas.microsoft.com/office/powerpoint/2010/main" val="1664762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44392F-F90C-1879-1B31-C6567AC6C09D}"/>
              </a:ext>
            </a:extLst>
          </p:cNvPr>
          <p:cNvSpPr>
            <a:spLocks noGrp="1"/>
          </p:cNvSpPr>
          <p:nvPr>
            <p:ph type="subTitle" idx="1"/>
          </p:nvPr>
        </p:nvSpPr>
        <p:spPr>
          <a:xfrm>
            <a:off x="497826" y="1388244"/>
            <a:ext cx="9144000" cy="4659147"/>
          </a:xfrm>
        </p:spPr>
        <p:txBody>
          <a:bodyPr vert="horz" lIns="91440" tIns="45720" rIns="91440" bIns="45720" rtlCol="0" anchor="t">
            <a:noAutofit/>
          </a:bodyPr>
          <a:lstStyle/>
          <a:p>
            <a:pPr algn="l" fontAlgn="base"/>
            <a:r>
              <a:rPr lang="cy-GB" sz="1800" b="1" dirty="0">
                <a:latin typeface="Faricy New Lt" panose="020B0303000000020004" pitchFamily="34" charset="0"/>
              </a:rPr>
              <a:t>Llawn amser (37 awr yr wythnos), cytundeb parhaol</a:t>
            </a:r>
            <a:endParaRPr lang="en-GB" sz="1800" dirty="0">
              <a:latin typeface="Faricy New Lt" panose="020B0303000000020004" pitchFamily="34" charset="0"/>
            </a:endParaRPr>
          </a:p>
          <a:p>
            <a:pPr algn="l" fontAlgn="base"/>
            <a:r>
              <a:rPr lang="cy-GB" sz="1800" dirty="0">
                <a:latin typeface="Faricy New Lt" panose="020B0303000000020004" pitchFamily="34" charset="0"/>
              </a:rPr>
              <a:t>I ddechrau </a:t>
            </a:r>
            <a:r>
              <a:rPr lang="en-GB" sz="1800" dirty="0" err="1">
                <a:latin typeface="Faricy New Lt" panose="020B0303000000020004" pitchFamily="34" charset="0"/>
              </a:rPr>
              <a:t>cyn</a:t>
            </a:r>
            <a:r>
              <a:rPr lang="en-GB" sz="1800" dirty="0">
                <a:latin typeface="Faricy New Lt" panose="020B0303000000020004" pitchFamily="34" charset="0"/>
              </a:rPr>
              <a:t> </a:t>
            </a:r>
            <a:r>
              <a:rPr lang="en-GB" sz="1800" dirty="0" err="1">
                <a:latin typeface="Faricy New Lt" panose="020B0303000000020004" pitchFamily="34" charset="0"/>
              </a:rPr>
              <a:t>gynted</a:t>
            </a:r>
            <a:r>
              <a:rPr lang="en-GB" sz="1800" dirty="0">
                <a:latin typeface="Faricy New Lt" panose="020B0303000000020004" pitchFamily="34" charset="0"/>
              </a:rPr>
              <a:t> â </a:t>
            </a:r>
            <a:r>
              <a:rPr lang="en-GB" sz="1800" dirty="0" err="1">
                <a:latin typeface="Faricy New Lt" panose="020B0303000000020004" pitchFamily="34" charset="0"/>
              </a:rPr>
              <a:t>phosib</a:t>
            </a:r>
            <a:endParaRPr lang="en-GB" sz="1800" dirty="0">
              <a:latin typeface="Faricy New Lt" panose="020B0303000000020004" pitchFamily="34" charset="0"/>
            </a:endParaRPr>
          </a:p>
          <a:p>
            <a:pPr algn="l" fontAlgn="base"/>
            <a:r>
              <a:rPr lang="cy-GB" sz="1800" b="1" dirty="0">
                <a:latin typeface="Faricy New Lt"/>
              </a:rPr>
              <a:t>Cyflog:</a:t>
            </a:r>
            <a:r>
              <a:rPr lang="cy-GB" sz="1800" dirty="0">
                <a:latin typeface="Faricy New Lt"/>
              </a:rPr>
              <a:t> £26,000 </a:t>
            </a:r>
            <a:r>
              <a:rPr lang="cy-GB" sz="1800" dirty="0" err="1">
                <a:latin typeface="Faricy New Lt"/>
              </a:rPr>
              <a:t>pro</a:t>
            </a:r>
            <a:r>
              <a:rPr lang="cy-GB" sz="1800" dirty="0">
                <a:latin typeface="Faricy New Lt"/>
              </a:rPr>
              <a:t> </a:t>
            </a:r>
            <a:r>
              <a:rPr lang="cy-GB" sz="1800" dirty="0" err="1">
                <a:latin typeface="Faricy New Lt"/>
              </a:rPr>
              <a:t>rata</a:t>
            </a:r>
            <a:r>
              <a:rPr lang="cy-GB" sz="1800" dirty="0">
                <a:latin typeface="Faricy New Lt"/>
              </a:rPr>
              <a:t> </a:t>
            </a:r>
            <a:r>
              <a:rPr lang="cy-GB" sz="1800" dirty="0">
                <a:latin typeface="Arial"/>
                <a:cs typeface="Arial"/>
              </a:rPr>
              <a:t>(agored i drafodaeth, cysylltwch â ni am sgwrs)</a:t>
            </a:r>
            <a:endParaRPr lang="en-GB" sz="1800" dirty="0">
              <a:latin typeface="Faricy New Lt" panose="020B0303000000020004" pitchFamily="34" charset="0"/>
            </a:endParaRPr>
          </a:p>
          <a:p>
            <a:pPr algn="l" fontAlgn="base"/>
            <a:endParaRPr lang="en-GB" sz="1800" dirty="0">
              <a:latin typeface="Faricy New Lt" panose="020B0303000000020004" pitchFamily="34" charset="0"/>
            </a:endParaRPr>
          </a:p>
          <a:p>
            <a:pPr algn="l" fontAlgn="base"/>
            <a:r>
              <a:rPr lang="cy-GB" sz="1800" b="1" dirty="0">
                <a:latin typeface="Faricy New Lt" panose="020B0303000000020004" pitchFamily="34" charset="0"/>
              </a:rPr>
              <a:t>Lleoliad</a:t>
            </a:r>
            <a:r>
              <a:rPr lang="cy-GB" sz="1800" dirty="0">
                <a:latin typeface="Faricy New Lt" panose="020B0303000000020004" pitchFamily="34" charset="0"/>
              </a:rPr>
              <a:t>: Canolfan Ysgrifennu Tŷ Newydd, Llanystumdwy, Cricieth, Gwynedd, LL52 0LW</a:t>
            </a:r>
          </a:p>
          <a:p>
            <a:pPr algn="l" fontAlgn="base"/>
            <a:r>
              <a:rPr lang="cy-GB" sz="1800" b="1" dirty="0">
                <a:latin typeface="Faricy New Lt" panose="020B0303000000020004" pitchFamily="34" charset="0"/>
              </a:rPr>
              <a:t>Iaith</a:t>
            </a:r>
            <a:r>
              <a:rPr lang="cy-GB" sz="1800" dirty="0">
                <a:latin typeface="Faricy New Lt" panose="020B0303000000020004" pitchFamily="34" charset="0"/>
              </a:rPr>
              <a:t>: Mae’r gallu i siarad Cymraeg yn ddymunol i’r rôl hon </a:t>
            </a:r>
            <a:br>
              <a:rPr lang="cy-GB" sz="1800" dirty="0">
                <a:latin typeface="Faricy New Lt" panose="020B0303000000020004" pitchFamily="34" charset="0"/>
              </a:rPr>
            </a:br>
            <a:endParaRPr lang="en-GB" sz="1800" dirty="0">
              <a:latin typeface="Faricy New Lt" panose="020B0303000000020004" pitchFamily="34" charset="0"/>
            </a:endParaRPr>
          </a:p>
          <a:p>
            <a:pPr algn="l" fontAlgn="base"/>
            <a:r>
              <a:rPr lang="cy-GB" sz="1800" b="1" dirty="0">
                <a:latin typeface="Faricy New Lt" panose="020B0303000000020004" pitchFamily="34" charset="0"/>
              </a:rPr>
              <a:t>Dyddiad Cau:</a:t>
            </a:r>
            <a:r>
              <a:rPr lang="cy-GB" sz="1800" dirty="0">
                <a:latin typeface="Faricy New Lt" panose="020B0303000000020004" pitchFamily="34" charset="0"/>
              </a:rPr>
              <a:t> 9.00 am, Dydd Gwener </a:t>
            </a:r>
            <a:r>
              <a:rPr lang="en-GB" sz="1800" dirty="0">
                <a:latin typeface="Faricy New Lt" panose="020B0303000000020004" pitchFamily="34" charset="0"/>
              </a:rPr>
              <a:t>9 Hydref 2026</a:t>
            </a:r>
          </a:p>
          <a:p>
            <a:pPr algn="l" fontAlgn="base"/>
            <a:endParaRPr lang="en-GB" sz="1800" dirty="0">
              <a:latin typeface="Faricy New Lt" panose="020B0303000000020004" pitchFamily="34" charset="0"/>
            </a:endParaRPr>
          </a:p>
          <a:p>
            <a:pPr algn="l"/>
            <a:r>
              <a:rPr lang="cy-GB" sz="1800" b="1" dirty="0">
                <a:latin typeface="Faricy New Lt" panose="020B0303000000020004" pitchFamily="34" charset="0"/>
              </a:rPr>
              <a:t>Cyfweliadau</a:t>
            </a:r>
            <a:r>
              <a:rPr lang="cy-GB" sz="1800" dirty="0">
                <a:latin typeface="Faricy New Lt" panose="020B0303000000020004" pitchFamily="34" charset="0"/>
              </a:rPr>
              <a:t>: </a:t>
            </a:r>
            <a:r>
              <a:rPr lang="en-GB" sz="1800" dirty="0" err="1">
                <a:latin typeface="Faricy New Lt" panose="020B0303000000020004" pitchFamily="34" charset="0"/>
              </a:rPr>
              <a:t>Dydd</a:t>
            </a:r>
            <a:r>
              <a:rPr lang="en-GB" sz="1800" dirty="0">
                <a:latin typeface="Faricy New Lt" panose="020B0303000000020004" pitchFamily="34" charset="0"/>
              </a:rPr>
              <a:t> </a:t>
            </a:r>
            <a:r>
              <a:rPr lang="en-GB" sz="1800" dirty="0" err="1">
                <a:latin typeface="Faricy New Lt" panose="020B0303000000020004" pitchFamily="34" charset="0"/>
              </a:rPr>
              <a:t>Iau</a:t>
            </a:r>
            <a:r>
              <a:rPr lang="en-GB" sz="1800" dirty="0">
                <a:latin typeface="Faricy New Lt" panose="020B0303000000020004" pitchFamily="34" charset="0"/>
              </a:rPr>
              <a:t> 15 Hydref 2026</a:t>
            </a:r>
            <a:endParaRPr lang="en-GB" sz="1800" dirty="0">
              <a:effectLst/>
              <a:latin typeface="Faricy New Lt" panose="020B0303000000020004" pitchFamily="34" charset="0"/>
              <a:ea typeface="Calibri" panose="020F0502020204030204" pitchFamily="34" charset="0"/>
              <a:cs typeface="Times New Roman" panose="02020603050405020304" pitchFamily="18" charset="0"/>
            </a:endParaRPr>
          </a:p>
          <a:p>
            <a:pPr algn="l"/>
            <a:endParaRPr lang="en-GB" sz="1600" dirty="0">
              <a:solidFill>
                <a:srgbClr val="333333"/>
              </a:solidFill>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EC919158-FC7A-2103-16DF-195669F5F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134" y="5311816"/>
            <a:ext cx="4432692" cy="1140880"/>
          </a:xfrm>
          <a:prstGeom prst="rect">
            <a:avLst/>
          </a:prstGeom>
        </p:spPr>
      </p:pic>
      <p:sp>
        <p:nvSpPr>
          <p:cNvPr id="5" name="Title 1">
            <a:extLst>
              <a:ext uri="{FF2B5EF4-FFF2-40B4-BE49-F238E27FC236}">
                <a16:creationId xmlns:a16="http://schemas.microsoft.com/office/drawing/2014/main" id="{AD220FA2-8CB2-2A95-588C-5B7B846D1EB7}"/>
              </a:ext>
            </a:extLst>
          </p:cNvPr>
          <p:cNvSpPr txBox="1">
            <a:spLocks/>
          </p:cNvSpPr>
          <p:nvPr/>
        </p:nvSpPr>
        <p:spPr>
          <a:xfrm>
            <a:off x="497826" y="193370"/>
            <a:ext cx="10515600" cy="9595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cy-GB" sz="4400" b="1" dirty="0">
                <a:solidFill>
                  <a:srgbClr val="FFCC4F"/>
                </a:solidFill>
                <a:latin typeface="Faricy New Rg" panose="020B0503000000020004" pitchFamily="34" charset="0"/>
                <a:cs typeface="Times New Roman" panose="02020603050405020304" pitchFamily="18" charset="0"/>
              </a:rPr>
              <a:t>Cogydd Tŷ Newydd</a:t>
            </a:r>
            <a:endParaRPr lang="cy-GB" sz="4400" dirty="0">
              <a:solidFill>
                <a:srgbClr val="FFCC4F"/>
              </a:solidFill>
              <a:latin typeface="Faricy New Rg" panose="020B0503000000020004" pitchFamily="34" charset="0"/>
            </a:endParaRPr>
          </a:p>
        </p:txBody>
      </p:sp>
      <p:pic>
        <p:nvPicPr>
          <p:cNvPr id="8" name="Picture 7" descr="A person working on a computer&#10;&#10;Description automatically generated with low confidence">
            <a:extLst>
              <a:ext uri="{FF2B5EF4-FFF2-40B4-BE49-F238E27FC236}">
                <a16:creationId xmlns:a16="http://schemas.microsoft.com/office/drawing/2014/main" id="{C857ADEC-7049-736F-0743-572FA88B9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0095" y="4324666"/>
            <a:ext cx="4761905" cy="2533334"/>
          </a:xfrm>
          <a:prstGeom prst="rect">
            <a:avLst/>
          </a:prstGeom>
        </p:spPr>
      </p:pic>
    </p:spTree>
    <p:extLst>
      <p:ext uri="{BB962C8B-B14F-4D97-AF65-F5344CB8AC3E}">
        <p14:creationId xmlns:p14="http://schemas.microsoft.com/office/powerpoint/2010/main" val="33368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E4183A5E-6792-31A0-6987-BFF754EF5C07}"/>
              </a:ext>
            </a:extLst>
          </p:cNvPr>
          <p:cNvSpPr/>
          <p:nvPr/>
        </p:nvSpPr>
        <p:spPr>
          <a:xfrm>
            <a:off x="0" y="-13723"/>
            <a:ext cx="12192000" cy="954190"/>
          </a:xfrm>
          <a:prstGeom prst="rect">
            <a:avLst/>
          </a:prstGeom>
          <a:solidFill>
            <a:srgbClr val="67A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hlinkClick r:id="rId2" action="ppaction://hlinksldjump"/>
            <a:extLst>
              <a:ext uri="{FF2B5EF4-FFF2-40B4-BE49-F238E27FC236}">
                <a16:creationId xmlns:a16="http://schemas.microsoft.com/office/drawing/2014/main" id="{E0F28A9D-00BE-8CE0-9EC8-AB4572C9036D}"/>
              </a:ext>
            </a:extLst>
          </p:cNvPr>
          <p:cNvSpPr/>
          <p:nvPr/>
        </p:nvSpPr>
        <p:spPr>
          <a:xfrm>
            <a:off x="8975024" y="4104859"/>
            <a:ext cx="2589684" cy="2552463"/>
          </a:xfrm>
          <a:prstGeom prst="ellipse">
            <a:avLst/>
          </a:prstGeom>
          <a:solidFill>
            <a:srgbClr val="F39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hlinkClick r:id="rId3" action="ppaction://hlinksldjump"/>
            <a:extLst>
              <a:ext uri="{FF2B5EF4-FFF2-40B4-BE49-F238E27FC236}">
                <a16:creationId xmlns:a16="http://schemas.microsoft.com/office/drawing/2014/main" id="{E8F1CB08-C819-9800-D364-69ECCAC84882}"/>
              </a:ext>
            </a:extLst>
          </p:cNvPr>
          <p:cNvSpPr/>
          <p:nvPr/>
        </p:nvSpPr>
        <p:spPr>
          <a:xfrm>
            <a:off x="4866945" y="4107800"/>
            <a:ext cx="2589684" cy="2552463"/>
          </a:xfrm>
          <a:prstGeom prst="ellipse">
            <a:avLst/>
          </a:prstGeom>
          <a:solidFill>
            <a:srgbClr val="7B7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hlinkClick r:id="rId4"/>
            <a:extLst>
              <a:ext uri="{FF2B5EF4-FFF2-40B4-BE49-F238E27FC236}">
                <a16:creationId xmlns:a16="http://schemas.microsoft.com/office/drawing/2014/main" id="{78D6A1BA-CD53-581A-EFCD-2070147D0308}"/>
              </a:ext>
            </a:extLst>
          </p:cNvPr>
          <p:cNvSpPr/>
          <p:nvPr/>
        </p:nvSpPr>
        <p:spPr>
          <a:xfrm>
            <a:off x="653701" y="4107800"/>
            <a:ext cx="2589684" cy="2552463"/>
          </a:xfrm>
          <a:prstGeom prst="ellipse">
            <a:avLst/>
          </a:prstGeom>
          <a:solidFill>
            <a:srgbClr val="67A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hlinkClick r:id="rId5" action="ppaction://hlinksldjump"/>
            <a:extLst>
              <a:ext uri="{FF2B5EF4-FFF2-40B4-BE49-F238E27FC236}">
                <a16:creationId xmlns:a16="http://schemas.microsoft.com/office/drawing/2014/main" id="{B3032BAC-05BB-20A0-2CF5-471AB06818FC}"/>
              </a:ext>
            </a:extLst>
          </p:cNvPr>
          <p:cNvSpPr/>
          <p:nvPr/>
        </p:nvSpPr>
        <p:spPr>
          <a:xfrm>
            <a:off x="8975024" y="1128077"/>
            <a:ext cx="2589684" cy="2552463"/>
          </a:xfrm>
          <a:prstGeom prst="ellipse">
            <a:avLst/>
          </a:prstGeom>
          <a:solidFill>
            <a:srgbClr val="94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hlinkClick r:id="rId6"/>
            <a:extLst>
              <a:ext uri="{FF2B5EF4-FFF2-40B4-BE49-F238E27FC236}">
                <a16:creationId xmlns:a16="http://schemas.microsoft.com/office/drawing/2014/main" id="{BC9B3E08-249F-E12E-C161-1E3EB3024FF7}"/>
              </a:ext>
            </a:extLst>
          </p:cNvPr>
          <p:cNvSpPr/>
          <p:nvPr/>
        </p:nvSpPr>
        <p:spPr>
          <a:xfrm>
            <a:off x="4866945" y="1102616"/>
            <a:ext cx="2589684" cy="2552463"/>
          </a:xfrm>
          <a:prstGeom prst="ellipse">
            <a:avLst/>
          </a:prstGeom>
          <a:solidFill>
            <a:srgbClr val="E59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hlinkClick r:id="rId7"/>
            <a:extLst>
              <a:ext uri="{FF2B5EF4-FFF2-40B4-BE49-F238E27FC236}">
                <a16:creationId xmlns:a16="http://schemas.microsoft.com/office/drawing/2014/main" id="{A28C771B-C9F0-0E96-0C03-3D0B9D0BE831}"/>
              </a:ext>
            </a:extLst>
          </p:cNvPr>
          <p:cNvSpPr/>
          <p:nvPr/>
        </p:nvSpPr>
        <p:spPr>
          <a:xfrm>
            <a:off x="696789" y="1128078"/>
            <a:ext cx="2589684" cy="2552463"/>
          </a:xfrm>
          <a:prstGeom prst="ellipse">
            <a:avLst/>
          </a:prstGeom>
          <a:solidFill>
            <a:srgbClr val="FFC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hlinkClick r:id="rId8"/>
            <a:extLst>
              <a:ext uri="{FF2B5EF4-FFF2-40B4-BE49-F238E27FC236}">
                <a16:creationId xmlns:a16="http://schemas.microsoft.com/office/drawing/2014/main" id="{0E5F059C-859D-D3BF-149D-88D87EB1E3A7}"/>
              </a:ext>
            </a:extLst>
          </p:cNvPr>
          <p:cNvSpPr txBox="1"/>
          <p:nvPr/>
        </p:nvSpPr>
        <p:spPr>
          <a:xfrm>
            <a:off x="492670" y="1988809"/>
            <a:ext cx="2997921" cy="830997"/>
          </a:xfrm>
          <a:prstGeom prst="rect">
            <a:avLst/>
          </a:prstGeom>
          <a:noFill/>
        </p:spPr>
        <p:txBody>
          <a:bodyPr wrap="square" rtlCol="0">
            <a:spAutoFit/>
          </a:bodyPr>
          <a:lstStyle/>
          <a:p>
            <a:pPr algn="ctr"/>
            <a:r>
              <a:rPr lang="en-GB" sz="2400" b="1" err="1">
                <a:solidFill>
                  <a:srgbClr val="333333"/>
                </a:solidFill>
                <a:latin typeface="Faricy New Lt" panose="020B0303000000020004" pitchFamily="34" charset="0"/>
              </a:rPr>
              <a:t>Llenyddiaeth</a:t>
            </a:r>
            <a:r>
              <a:rPr lang="en-GB" sz="2400" b="1">
                <a:solidFill>
                  <a:srgbClr val="333333"/>
                </a:solidFill>
                <a:latin typeface="Faricy New Lt" panose="020B0303000000020004" pitchFamily="34" charset="0"/>
              </a:rPr>
              <a:t> </a:t>
            </a:r>
            <a:br>
              <a:rPr lang="en-GB" sz="2400" b="1">
                <a:solidFill>
                  <a:srgbClr val="333333"/>
                </a:solidFill>
                <a:latin typeface="Faricy New Lt" panose="020B0303000000020004" pitchFamily="34" charset="0"/>
              </a:rPr>
            </a:br>
            <a:r>
              <a:rPr lang="en-GB" sz="2400" b="1">
                <a:solidFill>
                  <a:srgbClr val="333333"/>
                </a:solidFill>
                <a:latin typeface="Faricy New Lt" panose="020B0303000000020004" pitchFamily="34" charset="0"/>
              </a:rPr>
              <a:t>Cymru</a:t>
            </a:r>
          </a:p>
        </p:txBody>
      </p:sp>
      <p:sp>
        <p:nvSpPr>
          <p:cNvPr id="11" name="TextBox 10">
            <a:hlinkClick r:id="rId5" action="ppaction://hlinksldjump"/>
            <a:extLst>
              <a:ext uri="{FF2B5EF4-FFF2-40B4-BE49-F238E27FC236}">
                <a16:creationId xmlns:a16="http://schemas.microsoft.com/office/drawing/2014/main" id="{74B137FC-D101-2363-B174-AF7EED8EF5D4}"/>
              </a:ext>
            </a:extLst>
          </p:cNvPr>
          <p:cNvSpPr txBox="1"/>
          <p:nvPr/>
        </p:nvSpPr>
        <p:spPr>
          <a:xfrm>
            <a:off x="8852546" y="1988808"/>
            <a:ext cx="2834640" cy="830997"/>
          </a:xfrm>
          <a:prstGeom prst="rect">
            <a:avLst/>
          </a:prstGeom>
          <a:noFill/>
        </p:spPr>
        <p:txBody>
          <a:bodyPr wrap="square" rtlCol="0">
            <a:spAutoFit/>
          </a:bodyPr>
          <a:lstStyle/>
          <a:p>
            <a:pPr algn="ctr"/>
            <a:r>
              <a:rPr lang="en-GB" sz="2400" b="1">
                <a:latin typeface="Faricy New Lt" panose="020B0303000000020004" pitchFamily="34" charset="0"/>
                <a:hlinkClick r:id="rId9">
                  <a:extLst>
                    <a:ext uri="{A12FA001-AC4F-418D-AE19-62706E023703}">
                      <ahyp:hlinkClr xmlns:ahyp="http://schemas.microsoft.com/office/drawing/2018/hyperlinkcolor" val="tx"/>
                    </a:ext>
                  </a:extLst>
                </a:hlinkClick>
              </a:rPr>
              <a:t>Ein Polisi </a:t>
            </a:r>
            <a:br>
              <a:rPr lang="en-GB" sz="2400" b="1">
                <a:solidFill>
                  <a:srgbClr val="0563C1"/>
                </a:solidFill>
                <a:latin typeface="Faricy New Lt" panose="020B0303000000020004" pitchFamily="34" charset="0"/>
                <a:hlinkClick r:id="rId9">
                  <a:extLst>
                    <a:ext uri="{A12FA001-AC4F-418D-AE19-62706E023703}">
                      <ahyp:hlinkClr xmlns:ahyp="http://schemas.microsoft.com/office/drawing/2018/hyperlinkcolor" val="tx"/>
                    </a:ext>
                  </a:extLst>
                </a:hlinkClick>
              </a:rPr>
            </a:br>
            <a:r>
              <a:rPr lang="en-GB" sz="2400" b="1" err="1">
                <a:latin typeface="Faricy New Lt" panose="020B0303000000020004" pitchFamily="34" charset="0"/>
                <a:hlinkClick r:id="rId9">
                  <a:extLst>
                    <a:ext uri="{A12FA001-AC4F-418D-AE19-62706E023703}">
                      <ahyp:hlinkClr xmlns:ahyp="http://schemas.microsoft.com/office/drawing/2018/hyperlinkcolor" val="tx"/>
                    </a:ext>
                  </a:extLst>
                </a:hlinkClick>
              </a:rPr>
              <a:t>Recriwtio</a:t>
            </a:r>
            <a:endParaRPr lang="en-GB" sz="2400" b="1">
              <a:latin typeface="Faricy New Lt" panose="020B0303000000020004" pitchFamily="34" charset="0"/>
            </a:endParaRPr>
          </a:p>
        </p:txBody>
      </p:sp>
      <p:sp>
        <p:nvSpPr>
          <p:cNvPr id="12" name="TextBox 11">
            <a:hlinkClick r:id="rId2" action="ppaction://hlinksldjump"/>
            <a:extLst>
              <a:ext uri="{FF2B5EF4-FFF2-40B4-BE49-F238E27FC236}">
                <a16:creationId xmlns:a16="http://schemas.microsoft.com/office/drawing/2014/main" id="{DC59D440-3E96-DC15-0C62-B5C51A41C1E6}"/>
              </a:ext>
            </a:extLst>
          </p:cNvPr>
          <p:cNvSpPr txBox="1"/>
          <p:nvPr/>
        </p:nvSpPr>
        <p:spPr>
          <a:xfrm>
            <a:off x="8852546" y="5150257"/>
            <a:ext cx="2834640" cy="461665"/>
          </a:xfrm>
          <a:prstGeom prst="rect">
            <a:avLst/>
          </a:prstGeom>
          <a:noFill/>
        </p:spPr>
        <p:txBody>
          <a:bodyPr wrap="square" rtlCol="0">
            <a:spAutoFit/>
          </a:bodyPr>
          <a:lstStyle/>
          <a:p>
            <a:pPr algn="ctr"/>
            <a:r>
              <a:rPr lang="en-GB" sz="2400" b="1" u="sng">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Sut </a:t>
            </a:r>
            <a:r>
              <a:rPr lang="en-GB" sz="2400" b="1" u="sng" err="1">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i</a:t>
            </a:r>
            <a:r>
              <a:rPr lang="en-GB" sz="2400" b="1" u="sng">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 </a:t>
            </a:r>
            <a:r>
              <a:rPr lang="en-GB" sz="2400" b="1" u="sng" err="1">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ymgeisio</a:t>
            </a:r>
            <a:endParaRPr lang="en-GB" sz="2400" b="1" u="sng">
              <a:latin typeface="Faricy New Lt" panose="020B0303000000020004" pitchFamily="34" charset="0"/>
            </a:endParaRPr>
          </a:p>
        </p:txBody>
      </p:sp>
      <p:sp>
        <p:nvSpPr>
          <p:cNvPr id="14" name="TextBox 13">
            <a:hlinkClick r:id="rId10"/>
            <a:extLst>
              <a:ext uri="{FF2B5EF4-FFF2-40B4-BE49-F238E27FC236}">
                <a16:creationId xmlns:a16="http://schemas.microsoft.com/office/drawing/2014/main" id="{45197AAE-E5EB-D679-8630-F687429CA2F5}"/>
              </a:ext>
            </a:extLst>
          </p:cNvPr>
          <p:cNvSpPr txBox="1"/>
          <p:nvPr/>
        </p:nvSpPr>
        <p:spPr>
          <a:xfrm>
            <a:off x="531223" y="5150257"/>
            <a:ext cx="2834640" cy="461665"/>
          </a:xfrm>
          <a:prstGeom prst="rect">
            <a:avLst/>
          </a:prstGeom>
          <a:noFill/>
        </p:spPr>
        <p:txBody>
          <a:bodyPr wrap="square" rtlCol="0">
            <a:spAutoFit/>
          </a:bodyPr>
          <a:lstStyle/>
          <a:p>
            <a:pPr algn="ctr"/>
            <a:r>
              <a:rPr lang="en-GB" sz="2400" b="1">
                <a:latin typeface="Faricy New Lt" panose="020B0303000000020004" pitchFamily="34" charset="0"/>
                <a:hlinkClick r:id="rId11">
                  <a:extLst>
                    <a:ext uri="{A12FA001-AC4F-418D-AE19-62706E023703}">
                      <ahyp:hlinkClr xmlns:ahyp="http://schemas.microsoft.com/office/drawing/2018/hyperlinkcolor" val="tx"/>
                    </a:ext>
                  </a:extLst>
                </a:hlinkClick>
              </a:rPr>
              <a:t>Ein </a:t>
            </a:r>
            <a:r>
              <a:rPr lang="en-GB" sz="2400" b="1" err="1">
                <a:latin typeface="Faricy New Lt" panose="020B0303000000020004" pitchFamily="34" charset="0"/>
                <a:hlinkClick r:id="rId11">
                  <a:extLst>
                    <a:ext uri="{A12FA001-AC4F-418D-AE19-62706E023703}">
                      <ahyp:hlinkClr xmlns:ahyp="http://schemas.microsoft.com/office/drawing/2018/hyperlinkcolor" val="tx"/>
                    </a:ext>
                  </a:extLst>
                </a:hlinkClick>
              </a:rPr>
              <a:t>Haddewid</a:t>
            </a:r>
            <a:endParaRPr lang="en-GB" sz="2400" b="1">
              <a:latin typeface="Faricy New Lt" panose="020B0303000000020004" pitchFamily="34" charset="0"/>
            </a:endParaRPr>
          </a:p>
        </p:txBody>
      </p:sp>
      <p:sp>
        <p:nvSpPr>
          <p:cNvPr id="16" name="TextBox 15">
            <a:hlinkClick r:id="rId3" action="ppaction://hlinksldjump"/>
            <a:extLst>
              <a:ext uri="{FF2B5EF4-FFF2-40B4-BE49-F238E27FC236}">
                <a16:creationId xmlns:a16="http://schemas.microsoft.com/office/drawing/2014/main" id="{ED752E60-9B47-5019-5F3E-89BD158866B1}"/>
              </a:ext>
            </a:extLst>
          </p:cNvPr>
          <p:cNvSpPr txBox="1"/>
          <p:nvPr/>
        </p:nvSpPr>
        <p:spPr>
          <a:xfrm>
            <a:off x="4744467" y="4965590"/>
            <a:ext cx="2834640" cy="830997"/>
          </a:xfrm>
          <a:prstGeom prst="rect">
            <a:avLst/>
          </a:prstGeom>
          <a:noFill/>
        </p:spPr>
        <p:txBody>
          <a:bodyPr wrap="square" rtlCol="0">
            <a:spAutoFit/>
          </a:bodyPr>
          <a:lstStyle/>
          <a:p>
            <a:pPr algn="ctr"/>
            <a:r>
              <a:rPr lang="en-GB" sz="2400" b="1" err="1">
                <a:latin typeface="Faricy New Lt" panose="020B0303000000020004" pitchFamily="34" charset="0"/>
                <a:hlinkClick r:id="rId3" action="ppaction://hlinksldjump">
                  <a:extLst>
                    <a:ext uri="{A12FA001-AC4F-418D-AE19-62706E023703}">
                      <ahyp:hlinkClr xmlns:ahyp="http://schemas.microsoft.com/office/drawing/2018/hyperlinkcolor" val="tx"/>
                    </a:ext>
                  </a:extLst>
                </a:hlinkClick>
              </a:rPr>
              <a:t>Rôl</a:t>
            </a:r>
            <a:r>
              <a:rPr lang="en-GB" sz="2400" b="1">
                <a:latin typeface="Faricy New Lt" panose="020B0303000000020004" pitchFamily="34" charset="0"/>
                <a:hlinkClick r:id="rId3" action="ppaction://hlinksldjump">
                  <a:extLst>
                    <a:ext uri="{A12FA001-AC4F-418D-AE19-62706E023703}">
                      <ahyp:hlinkClr xmlns:ahyp="http://schemas.microsoft.com/office/drawing/2018/hyperlinkcolor" val="tx"/>
                    </a:ext>
                  </a:extLst>
                </a:hlinkClick>
              </a:rPr>
              <a:t> </a:t>
            </a:r>
            <a:r>
              <a:rPr lang="cy-GB" sz="2400" b="1">
                <a:latin typeface="Faricy New Lt" panose="020B0303000000020004" pitchFamily="34" charset="0"/>
                <a:hlinkClick r:id="rId3" action="ppaction://hlinksldjump">
                  <a:extLst>
                    <a:ext uri="{A12FA001-AC4F-418D-AE19-62706E023703}">
                      <ahyp:hlinkClr xmlns:ahyp="http://schemas.microsoft.com/office/drawing/2018/hyperlinkcolor" val="tx"/>
                    </a:ext>
                  </a:extLst>
                </a:hlinkClick>
              </a:rPr>
              <a:t>Cogydd Tŷ Newydd</a:t>
            </a:r>
            <a:endParaRPr lang="en-GB" sz="2400" b="1">
              <a:latin typeface="Faricy New Lt" panose="020B0303000000020004" pitchFamily="34" charset="0"/>
            </a:endParaRPr>
          </a:p>
        </p:txBody>
      </p:sp>
      <p:sp>
        <p:nvSpPr>
          <p:cNvPr id="20" name="TextBox 19">
            <a:extLst>
              <a:ext uri="{FF2B5EF4-FFF2-40B4-BE49-F238E27FC236}">
                <a16:creationId xmlns:a16="http://schemas.microsoft.com/office/drawing/2014/main" id="{22D37C03-3C21-BD08-84EB-6AAAFABC31A7}"/>
              </a:ext>
            </a:extLst>
          </p:cNvPr>
          <p:cNvSpPr txBox="1"/>
          <p:nvPr/>
        </p:nvSpPr>
        <p:spPr>
          <a:xfrm>
            <a:off x="161430" y="197737"/>
            <a:ext cx="9052018" cy="584775"/>
          </a:xfrm>
          <a:prstGeom prst="rect">
            <a:avLst/>
          </a:prstGeom>
          <a:noFill/>
        </p:spPr>
        <p:txBody>
          <a:bodyPr wrap="square" rtlCol="0">
            <a:spAutoFit/>
          </a:bodyPr>
          <a:lstStyle/>
          <a:p>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Cliciwch</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t>
            </a:r>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i</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t>
            </a:r>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ddarganfod</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t>
            </a:r>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mwy</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am:</a:t>
            </a:r>
            <a:endParaRPr lang="en-GB" sz="3600" b="1">
              <a:solidFill>
                <a:srgbClr val="FFCC4F"/>
              </a:solidFill>
              <a:latin typeface="Faricy New Rg" panose="020B0503000000020004" pitchFamily="34" charset="0"/>
            </a:endParaRPr>
          </a:p>
        </p:txBody>
      </p:sp>
      <p:sp>
        <p:nvSpPr>
          <p:cNvPr id="31" name="TextBox 30">
            <a:hlinkClick r:id="rId6"/>
            <a:extLst>
              <a:ext uri="{FF2B5EF4-FFF2-40B4-BE49-F238E27FC236}">
                <a16:creationId xmlns:a16="http://schemas.microsoft.com/office/drawing/2014/main" id="{443EAC90-6ABE-2B9B-03B1-D784FFC67E11}"/>
              </a:ext>
            </a:extLst>
          </p:cNvPr>
          <p:cNvSpPr txBox="1"/>
          <p:nvPr/>
        </p:nvSpPr>
        <p:spPr>
          <a:xfrm>
            <a:off x="4831225" y="1963348"/>
            <a:ext cx="2661124" cy="830997"/>
          </a:xfrm>
          <a:prstGeom prst="rect">
            <a:avLst/>
          </a:prstGeom>
          <a:noFill/>
        </p:spPr>
        <p:txBody>
          <a:bodyPr wrap="square" rtlCol="0">
            <a:spAutoFit/>
          </a:bodyPr>
          <a:lstStyle/>
          <a:p>
            <a:pPr algn="ctr"/>
            <a:r>
              <a:rPr lang="en-GB" sz="2400" b="1" err="1">
                <a:latin typeface="Faricy New Lt" panose="020B0303000000020004" pitchFamily="34" charset="0"/>
                <a:hlinkClick r:id="rId6">
                  <a:extLst>
                    <a:ext uri="{A12FA001-AC4F-418D-AE19-62706E023703}">
                      <ahyp:hlinkClr xmlns:ahyp="http://schemas.microsoft.com/office/drawing/2018/hyperlinkcolor" val="tx"/>
                    </a:ext>
                  </a:extLst>
                </a:hlinkClick>
              </a:rPr>
              <a:t>Gyrfaoedd</a:t>
            </a:r>
            <a:r>
              <a:rPr lang="en-GB" sz="2400" b="1">
                <a:latin typeface="Faricy New Lt" panose="020B0303000000020004" pitchFamily="34" charset="0"/>
                <a:hlinkClick r:id="rId6">
                  <a:extLst>
                    <a:ext uri="{A12FA001-AC4F-418D-AE19-62706E023703}">
                      <ahyp:hlinkClr xmlns:ahyp="http://schemas.microsoft.com/office/drawing/2018/hyperlinkcolor" val="tx"/>
                    </a:ext>
                  </a:extLst>
                </a:hlinkClick>
              </a:rPr>
              <a:t> a </a:t>
            </a:r>
            <a:r>
              <a:rPr lang="en-GB" sz="2400" b="1" err="1">
                <a:latin typeface="Faricy New Lt" panose="020B0303000000020004" pitchFamily="34" charset="0"/>
                <a:hlinkClick r:id="rId6">
                  <a:extLst>
                    <a:ext uri="{A12FA001-AC4F-418D-AE19-62706E023703}">
                      <ahyp:hlinkClr xmlns:ahyp="http://schemas.microsoft.com/office/drawing/2018/hyperlinkcolor" val="tx"/>
                    </a:ext>
                  </a:extLst>
                </a:hlinkClick>
              </a:rPr>
              <a:t>buddion</a:t>
            </a:r>
            <a:r>
              <a:rPr lang="en-GB" sz="2400" b="1">
                <a:latin typeface="Faricy New Lt" panose="020B0303000000020004" pitchFamily="34" charset="0"/>
                <a:hlinkClick r:id="rId6">
                  <a:extLst>
                    <a:ext uri="{A12FA001-AC4F-418D-AE19-62706E023703}">
                      <ahyp:hlinkClr xmlns:ahyp="http://schemas.microsoft.com/office/drawing/2018/hyperlinkcolor" val="tx"/>
                    </a:ext>
                  </a:extLst>
                </a:hlinkClick>
              </a:rPr>
              <a:t> staff</a:t>
            </a:r>
            <a:endParaRPr lang="en-GB" sz="2400" b="1">
              <a:latin typeface="Faricy New Lt" panose="020B0303000000020004" pitchFamily="34" charset="0"/>
            </a:endParaRPr>
          </a:p>
        </p:txBody>
      </p:sp>
    </p:spTree>
    <p:extLst>
      <p:ext uri="{BB962C8B-B14F-4D97-AF65-F5344CB8AC3E}">
        <p14:creationId xmlns:p14="http://schemas.microsoft.com/office/powerpoint/2010/main" val="3300569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2BFBA-8B9C-30C1-0B70-AEA6C105232A}"/>
              </a:ext>
            </a:extLst>
          </p:cNvPr>
          <p:cNvSpPr>
            <a:spLocks noGrp="1"/>
          </p:cNvSpPr>
          <p:nvPr>
            <p:ph type="title"/>
          </p:nvPr>
        </p:nvSpPr>
        <p:spPr>
          <a:xfrm>
            <a:off x="574249" y="0"/>
            <a:ext cx="10515600" cy="1325563"/>
          </a:xfrm>
        </p:spPr>
        <p:txBody>
          <a:bodyPr>
            <a:normAutofit/>
          </a:bodyPr>
          <a:lstStyle/>
          <a:p>
            <a:r>
              <a:rPr lang="cy-GB" sz="4000" b="1">
                <a:solidFill>
                  <a:srgbClr val="FFCC4F"/>
                </a:solidFill>
                <a:latin typeface="Faricy New Rg" panose="020B0503000000020004" pitchFamily="34" charset="0"/>
                <a:cs typeface="Times New Roman" panose="02020603050405020304" pitchFamily="18" charset="0"/>
              </a:rPr>
              <a:t>Rôl y Cogydd Tŷ Newydd</a:t>
            </a:r>
            <a:endParaRPr lang="cy-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518B24CE-F6AD-CFA2-5772-D43DD1B9879B}"/>
              </a:ext>
            </a:extLst>
          </p:cNvPr>
          <p:cNvSpPr>
            <a:spLocks noGrp="1"/>
          </p:cNvSpPr>
          <p:nvPr>
            <p:ph idx="1"/>
          </p:nvPr>
        </p:nvSpPr>
        <p:spPr>
          <a:xfrm>
            <a:off x="574249" y="1055566"/>
            <a:ext cx="11143268" cy="4802187"/>
          </a:xfrm>
        </p:spPr>
        <p:txBody>
          <a:bodyPr vert="horz" lIns="91440" tIns="45720" rIns="91440" bIns="45720" rtlCol="0" anchor="t">
            <a:normAutofit/>
          </a:bodyPr>
          <a:lstStyle/>
          <a:p>
            <a:pPr marL="0" indent="0">
              <a:lnSpc>
                <a:spcPct val="105000"/>
              </a:lnSpc>
              <a:spcAft>
                <a:spcPts val="800"/>
              </a:spcAft>
              <a:buNone/>
            </a:pPr>
            <a:r>
              <a:rPr lang="cy-GB" sz="1500" b="1" dirty="0">
                <a:effectLst/>
                <a:latin typeface="Faricy New Lt" panose="020B0303000000020004" pitchFamily="34" charset="0"/>
                <a:ea typeface="Calibri" panose="020F0502020204030204" pitchFamily="34" charset="0"/>
                <a:cs typeface="Faricy New Lt" panose="020B0303000000020004" pitchFamily="34" charset="0"/>
              </a:rPr>
              <a:t>Am y Rôl</a:t>
            </a:r>
            <a:endParaRPr lang="cy-GB" sz="1500" b="1" dirty="0">
              <a:effectLst/>
              <a:latin typeface="Faricy New Lt" panose="020B0303000000020004" pitchFamily="34" charset="0"/>
              <a:ea typeface="Calibri" panose="020F0502020204030204" pitchFamily="34" charset="0"/>
              <a:cs typeface="Times New Roman" panose="02020603050405020304" pitchFamily="18" charset="0"/>
            </a:endParaRPr>
          </a:p>
          <a:p>
            <a:pPr marL="0" indent="0">
              <a:buNone/>
            </a:pPr>
            <a:r>
              <a:rPr lang="cy-GB" sz="1500" dirty="0">
                <a:latin typeface="Faricy New Lt" panose="020B0303000000020004" pitchFamily="34" charset="0"/>
                <a:hlinkClick r:id="rId2"/>
              </a:rPr>
              <a:t>Tŷ Newydd yw Canolfan Ysgrifennu Genedlaethol Cymru</a:t>
            </a:r>
            <a:r>
              <a:rPr lang="cy-GB" sz="1500" dirty="0">
                <a:latin typeface="Faricy New Lt" panose="020B0303000000020004" pitchFamily="34" charset="0"/>
              </a:rPr>
              <a:t>, sy'n arbenigo mewn cyrsiau ysgrifennu preswyl o safon uchel. Bob wythnos rydym yn croesawu grŵp newydd o bob cwr o Gymru a thu hwnt.</a:t>
            </a:r>
          </a:p>
          <a:p>
            <a:pPr marL="0" indent="0">
              <a:buNone/>
            </a:pPr>
            <a:r>
              <a:rPr lang="cy-GB" sz="1500" dirty="0">
                <a:latin typeface="Faricy New Lt" panose="020B0303000000020004" pitchFamily="34" charset="0"/>
              </a:rPr>
              <a:t>Mae Cogydd Tŷ Newydd yn gyfrifol am ddarpariaeth bwyd ac am greu profiad croesawgar, cyfforddus a phleserus i awduron, artistiaid, tiwtoriaid a gwesteion. Bydd Cogydd Tŷ Newydd hefyd yn gyfrifol am ddarparu prydau bwyd y gall gwesteion eu gweini eu hunain, cydlynu gwasanaethau lletygarwch, a sicrhau bod ardaloedd cymunedol y ganolfan yn cael eu cynnal a'u cadw'n dda a’n ddeniadol.</a:t>
            </a:r>
          </a:p>
          <a:p>
            <a:pPr marL="0" indent="0">
              <a:buNone/>
            </a:pPr>
            <a:r>
              <a:rPr lang="cy-GB" sz="1500" dirty="0">
                <a:latin typeface="Faricy New Lt" panose="020B0303000000020004" pitchFamily="34" charset="0"/>
              </a:rPr>
              <a:t>Bydd hyn yn cynnwys darparu ar gyfer pob math o ofynion dietegol, cynnal a chadw a glanhau, cydlynu cyllidebau perthnasol a dod o hyd i gynnyrch, drwy flaenoriaethu darpariaeth leol lle bo modd.</a:t>
            </a:r>
          </a:p>
          <a:p>
            <a:pPr marL="0" indent="0">
              <a:buNone/>
            </a:pPr>
            <a:r>
              <a:rPr lang="cy-GB" sz="1500" dirty="0">
                <a:latin typeface="Faricy New Lt" panose="020B0303000000020004" pitchFamily="34" charset="0"/>
              </a:rPr>
              <a:t>Mae'r rôl hon yn chwarae rhan allweddol wrth feithrin awyrgylch croesawgar sy'n galluogi creadigrwydd, cydweithio a lles ymhlith pawb sy'n ymweld ac yn aros yn y ganolfan.</a:t>
            </a:r>
          </a:p>
          <a:p>
            <a:pPr marL="0" indent="0">
              <a:buNone/>
            </a:pPr>
            <a:r>
              <a:rPr lang="cy-GB" sz="1500" dirty="0">
                <a:latin typeface="Faricy New Lt" panose="020B0303000000020004" pitchFamily="34" charset="0"/>
              </a:rPr>
              <a:t>Mae'r swydd yn cynnwys gweithio oriau anghymdeithasol a phenwythnosau, ond rydym yn agored i drafod hyblygrwydd gydag ymgeiswyr. Mae ein cogydd presennol yn byw drws nesaf i'r ganolfan ac yn gweini cinio a swper dros sifftiau hollt, ond rydym yn ymwybodol na fyddai hyn yn gweithio i bawb.</a:t>
            </a:r>
          </a:p>
          <a:p>
            <a:pPr marL="0" indent="0">
              <a:buNone/>
            </a:pPr>
            <a:r>
              <a:rPr lang="cy-GB" sz="1500" dirty="0">
                <a:latin typeface="Faricy New Lt" panose="020B0303000000020004" pitchFamily="34" charset="0"/>
              </a:rPr>
              <a:t>Mae'r rôl hon yn dilyn rhythm rhaglen a gweithgareddau amrywiol y Ganolfan. Y gwanwyn a'r haf yw ein cyfnodau prysuraf pryd bydd angen i’r cogydd fod â mwy o argaeledd, tra bod y gaeaf yn </a:t>
            </a:r>
            <a:r>
              <a:rPr lang="cy-GB" sz="1500" dirty="0" err="1">
                <a:latin typeface="Faricy New Lt" panose="020B0303000000020004" pitchFamily="34" charset="0"/>
              </a:rPr>
              <a:t>dawelach</a:t>
            </a:r>
            <a:r>
              <a:rPr lang="cy-GB" sz="1500" dirty="0">
                <a:latin typeface="Faricy New Lt" panose="020B0303000000020004" pitchFamily="34" charset="0"/>
              </a:rPr>
              <a:t> ac yn gyfle i leihau oriau gwaith, gan gydbwyso'r rôl ar draws y flwyddyn. Mae cyrsiau'n cael eu cynllunio fisoedd ymlaen llaw sy’n caniatáu amserlennu hawdd.</a:t>
            </a:r>
            <a:endParaRPr lang="en-GB" sz="1500" dirty="0">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75B389C0-B401-6E1F-F5B9-817325033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249" y="5765643"/>
            <a:ext cx="3290180" cy="846822"/>
          </a:xfrm>
          <a:prstGeom prst="rect">
            <a:avLst/>
          </a:prstGeom>
        </p:spPr>
      </p:pic>
      <p:sp>
        <p:nvSpPr>
          <p:cNvPr id="5" name="Content Placeholder 2">
            <a:extLst>
              <a:ext uri="{FF2B5EF4-FFF2-40B4-BE49-F238E27FC236}">
                <a16:creationId xmlns:a16="http://schemas.microsoft.com/office/drawing/2014/main" id="{D9F6B5B8-50A3-E3A2-C5DC-58D255B15312}"/>
              </a:ext>
            </a:extLst>
          </p:cNvPr>
          <p:cNvSpPr txBox="1">
            <a:spLocks/>
          </p:cNvSpPr>
          <p:nvPr/>
        </p:nvSpPr>
        <p:spPr>
          <a:xfrm>
            <a:off x="6961632" y="1690687"/>
            <a:ext cx="439216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latin typeface="Faricy New Lt" panose="020B0303000000020004" pitchFamily="34" charset="0"/>
            </a:endParaRPr>
          </a:p>
        </p:txBody>
      </p:sp>
    </p:spTree>
    <p:extLst>
      <p:ext uri="{BB962C8B-B14F-4D97-AF65-F5344CB8AC3E}">
        <p14:creationId xmlns:p14="http://schemas.microsoft.com/office/powerpoint/2010/main" val="56703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4F80-C218-9C3D-CB18-8E852460FBC0}"/>
              </a:ext>
            </a:extLst>
          </p:cNvPr>
          <p:cNvSpPr>
            <a:spLocks noGrp="1"/>
          </p:cNvSpPr>
          <p:nvPr>
            <p:ph type="title"/>
          </p:nvPr>
        </p:nvSpPr>
        <p:spPr>
          <a:xfrm>
            <a:off x="461127" y="-134029"/>
            <a:ext cx="10515600" cy="1325563"/>
          </a:xfrm>
        </p:spPr>
        <p:txBody>
          <a:bodyPr>
            <a:normAutofit/>
          </a:bodyPr>
          <a:lstStyle/>
          <a:p>
            <a:r>
              <a:rPr lang="en-GB" sz="4000" b="1">
                <a:solidFill>
                  <a:srgbClr val="FFCC4F"/>
                </a:solidFill>
                <a:latin typeface="Faricy New Rg" panose="020B0503000000020004" pitchFamily="34" charset="0"/>
                <a:cs typeface="Times New Roman" panose="02020603050405020304" pitchFamily="18" charset="0"/>
              </a:rPr>
              <a:t>Rôl </a:t>
            </a:r>
            <a:r>
              <a:rPr lang="cy-GB" sz="4000" b="1">
                <a:solidFill>
                  <a:srgbClr val="FFCC4F"/>
                </a:solidFill>
                <a:latin typeface="Faricy New Rg" panose="020B0503000000020004" pitchFamily="34" charset="0"/>
                <a:cs typeface="Times New Roman" panose="02020603050405020304" pitchFamily="18" charset="0"/>
              </a:rPr>
              <a:t>Cogydd Tŷ Newydd</a:t>
            </a:r>
            <a:endParaRPr lang="en-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15A5EB0C-9413-BD7F-9740-30FFDE98618E}"/>
              </a:ext>
            </a:extLst>
          </p:cNvPr>
          <p:cNvSpPr>
            <a:spLocks noGrp="1"/>
          </p:cNvSpPr>
          <p:nvPr>
            <p:ph idx="1"/>
          </p:nvPr>
        </p:nvSpPr>
        <p:spPr>
          <a:xfrm>
            <a:off x="461127" y="867848"/>
            <a:ext cx="11645991" cy="4581975"/>
          </a:xfrm>
        </p:spPr>
        <p:txBody>
          <a:bodyPr wrap="none">
            <a:noAutofit/>
          </a:bodyPr>
          <a:lstStyle/>
          <a:p>
            <a:pPr marL="0" indent="0">
              <a:lnSpc>
                <a:spcPct val="120000"/>
              </a:lnSpc>
              <a:spcAft>
                <a:spcPts val="800"/>
              </a:spcAft>
              <a:buNone/>
            </a:pPr>
            <a:r>
              <a:rPr lang="cy-GB" sz="1200" b="1" dirty="0">
                <a:effectLst/>
                <a:latin typeface="Faricy New Lt" panose="020B0303000000020004" pitchFamily="34" charset="0"/>
                <a:ea typeface="FangSong" panose="02010609060101010101" pitchFamily="49" charset="-122"/>
                <a:cs typeface="Faricy New Lt" panose="020B0303000000020004" pitchFamily="34" charset="0"/>
              </a:rPr>
              <a:t>Meysydd darparu allweddol: </a:t>
            </a:r>
            <a:endParaRPr lang="cy-GB" sz="1200" b="1" dirty="0">
              <a:latin typeface="Faricy New Lt" panose="020B0303000000020004" pitchFamily="34" charset="0"/>
              <a:ea typeface="FangSong" panose="02010609060101010101" pitchFamily="49" charset="-122"/>
              <a:cs typeface="Faricy New Lt" panose="020B0303000000020004" pitchFamily="34" charset="0"/>
            </a:endParaRP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Cyfrifoldeb am arlwyo teuluol (h.y. prydau lle mae’r gwesteion yn gweini eu hunain) i grwpiau o hyd at 20 a goruchwylio cyfranogwyr y cwrs yn y gegin. </a:t>
            </a:r>
            <a:br>
              <a:rPr lang="cy-GB" sz="1200" dirty="0">
                <a:latin typeface="Faricy New Lt" panose="020B0303000000020004" pitchFamily="34" charset="0"/>
                <a:ea typeface="FangSong" panose="02010609060101010101" pitchFamily="49" charset="-122"/>
                <a:cs typeface="Faricy New Lt" panose="020B0303000000020004" pitchFamily="34" charset="0"/>
              </a:rPr>
            </a:br>
            <a:r>
              <a:rPr lang="cy-GB" sz="1200" dirty="0">
                <a:latin typeface="Faricy New Lt" panose="020B0303000000020004" pitchFamily="34" charset="0"/>
                <a:ea typeface="FangSong" panose="02010609060101010101" pitchFamily="49" charset="-122"/>
                <a:cs typeface="Faricy New Lt" panose="020B0303000000020004" pitchFamily="34" charset="0"/>
              </a:rPr>
              <a:t>Am syniad o’r bwydlenni mwyaf diweddar, ewch i’n gwefan: </a:t>
            </a:r>
            <a:r>
              <a:rPr lang="cy-GB" sz="1200" dirty="0">
                <a:latin typeface="Faricy New Lt" panose="020B0303000000020004" pitchFamily="34" charset="0"/>
                <a:ea typeface="FangSong" panose="02010609060101010101" pitchFamily="49" charset="-122"/>
                <a:cs typeface="Faricy New Lt" panose="020B0303000000020004" pitchFamily="34" charset="0"/>
                <a:hlinkClick r:id="rId2"/>
              </a:rPr>
              <a:t>Arlwyo</a:t>
            </a:r>
            <a:endParaRPr lang="cy-GB" sz="1200" dirty="0">
              <a:latin typeface="Faricy New Lt" panose="020B0303000000020004" pitchFamily="34" charset="0"/>
              <a:ea typeface="FangSong" panose="02010609060101010101" pitchFamily="49" charset="-122"/>
              <a:cs typeface="Faricy New Lt" panose="020B0303000000020004" pitchFamily="34" charset="0"/>
            </a:endParaRP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Sicrhau darpariaeth ar gyfer pob gofyniad dietegol ac alergedd.</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Cynllunio prydau bwyd a siopa’n wythnosol ar gyfer cyrsiau ac ymweliadau ar y gweill.</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Cyfrifoldeb am gynnal amgylchedd gwaith glân a hylan yn yr ystafell fwyta a'r gegin ac archebu cyflenwadau.</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Cyfrifoldeb am gynnal cofnodion ac amserlenni gweithrediadau, gan gynnwys cydlynu'r cyllidebau perthnasol dan oruchwyliaeth Rheolwr Tŷ Newydd.</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Goruchwylio iechyd a diogelwch gan gynnwys Hylendid Bwyd, Safonau Iechyd yr Amgylchedd, COSHH a rheoliadau Diogelwch Tân, gyda chefnogaeth Rheolwr </a:t>
            </a:r>
            <a:br>
              <a:rPr lang="cy-GB" sz="1200" dirty="0">
                <a:latin typeface="Faricy New Lt" panose="020B0303000000020004" pitchFamily="34" charset="0"/>
                <a:ea typeface="FangSong" panose="02010609060101010101" pitchFamily="49" charset="-122"/>
                <a:cs typeface="Faricy New Lt" panose="020B0303000000020004" pitchFamily="34" charset="0"/>
              </a:rPr>
            </a:br>
            <a:r>
              <a:rPr lang="cy-GB" sz="1200" dirty="0">
                <a:latin typeface="Faricy New Lt" panose="020B0303000000020004" pitchFamily="34" charset="0"/>
                <a:ea typeface="FangSong" panose="02010609060101010101" pitchFamily="49" charset="-122"/>
                <a:cs typeface="Faricy New Lt" panose="020B0303000000020004" pitchFamily="34" charset="0"/>
              </a:rPr>
              <a:t>Tŷ Newydd.</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Gweinyddiaeth weithredol yn ôl yr angen.</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Cynorthwyo i sicrhau bod cyrsiau ysgrifennu preswyl yn rhedeg yn esmwyth try fod â throsolwg o’r profiad lletygarwch. Bydd hyn yn cynnwys </a:t>
            </a:r>
            <a:br>
              <a:rPr lang="cy-GB" sz="1200" dirty="0">
                <a:latin typeface="Faricy New Lt" panose="020B0303000000020004" pitchFamily="34" charset="0"/>
                <a:ea typeface="FangSong" panose="02010609060101010101" pitchFamily="49" charset="-122"/>
                <a:cs typeface="Faricy New Lt" panose="020B0303000000020004" pitchFamily="34" charset="0"/>
              </a:rPr>
            </a:br>
            <a:r>
              <a:rPr lang="cy-GB" sz="1200" dirty="0">
                <a:latin typeface="Faricy New Lt" panose="020B0303000000020004" pitchFamily="34" charset="0"/>
                <a:ea typeface="FangSong" panose="02010609060101010101" pitchFamily="49" charset="-122"/>
                <a:cs typeface="Faricy New Lt" panose="020B0303000000020004" pitchFamily="34" charset="0"/>
              </a:rPr>
              <a:t>bod ar gael ar y safle pan fydd cyrsiau'n rhedeg.</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Croesawu gwesteion i Dŷ Newydd, gan gynrychioli'r ganolfan a Llenyddiaeth Cymru.</a:t>
            </a:r>
          </a:p>
          <a:p>
            <a:pPr marL="0" indent="0">
              <a:lnSpc>
                <a:spcPct val="120000"/>
              </a:lnSpc>
              <a:spcBef>
                <a:spcPts val="600"/>
              </a:spcBef>
              <a:spcAft>
                <a:spcPts val="600"/>
              </a:spcAft>
              <a:buNone/>
            </a:pPr>
            <a:r>
              <a:rPr lang="cy-GB" sz="1200" b="1" dirty="0">
                <a:latin typeface="Faricy New Lt" panose="020B0303000000020004" pitchFamily="34" charset="0"/>
                <a:ea typeface="FangSong" panose="02010609060101010101" pitchFamily="49" charset="-122"/>
                <a:cs typeface="Faricy New Lt" panose="020B0303000000020004" pitchFamily="34" charset="0"/>
              </a:rPr>
              <a:t>Yn adrodd i</a:t>
            </a:r>
            <a:r>
              <a:rPr lang="cy-GB" sz="1200" dirty="0">
                <a:latin typeface="Faricy New Lt" panose="020B0303000000020004" pitchFamily="34" charset="0"/>
                <a:ea typeface="FangSong" panose="02010609060101010101" pitchFamily="49" charset="-122"/>
                <a:cs typeface="Faricy New Lt" panose="020B0303000000020004" pitchFamily="34" charset="0"/>
              </a:rPr>
              <a:t>: Rheolwr Lleoliad Tŷ Newydd</a:t>
            </a:r>
            <a:r>
              <a:rPr lang="en-GB" sz="1200" i="1" dirty="0">
                <a:solidFill>
                  <a:srgbClr val="000000"/>
                </a:solidFill>
                <a:latin typeface="Faricy New Lt" panose="020B0303000000020004" pitchFamily="34" charset="0"/>
                <a:ea typeface="FangSong" panose="02010609060101010101" pitchFamily="49" charset="-122"/>
              </a:rPr>
              <a:t> </a:t>
            </a:r>
          </a:p>
          <a:p>
            <a:pPr marL="0" indent="0">
              <a:buNone/>
            </a:pPr>
            <a:endParaRPr lang="en-GB" sz="1200" i="1" dirty="0">
              <a:latin typeface="Faricy New Lt" panose="020B0303000000020004" pitchFamily="34" charset="0"/>
              <a:ea typeface="FangSong" panose="02010609060101010101" pitchFamily="49" charset="-122"/>
            </a:endParaRPr>
          </a:p>
          <a:p>
            <a:pPr marL="0" indent="0">
              <a:buNone/>
            </a:pPr>
            <a:endParaRPr lang="en-GB" sz="1200" i="1" dirty="0">
              <a:latin typeface="Faricy New Lt" panose="020B0303000000020004" pitchFamily="34" charset="0"/>
              <a:ea typeface="FangSong" panose="02010609060101010101" pitchFamily="49" charset="-122"/>
            </a:endParaRPr>
          </a:p>
        </p:txBody>
      </p:sp>
      <p:pic>
        <p:nvPicPr>
          <p:cNvPr id="7" name="Picture 6" descr="A group of children posing for a photo&#10;&#10;Description automatically generated with medium confidence">
            <a:extLst>
              <a:ext uri="{FF2B5EF4-FFF2-40B4-BE49-F238E27FC236}">
                <a16:creationId xmlns:a16="http://schemas.microsoft.com/office/drawing/2014/main" id="{9345416A-3170-C299-04C8-C1CD2AF2A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857" y="4695143"/>
            <a:ext cx="3637143" cy="2162857"/>
          </a:xfrm>
          <a:prstGeom prst="rect">
            <a:avLst/>
          </a:prstGeom>
        </p:spPr>
      </p:pic>
      <p:pic>
        <p:nvPicPr>
          <p:cNvPr id="6" name="Picture 3" descr="A picture containing application">
            <a:extLst>
              <a:ext uri="{FF2B5EF4-FFF2-40B4-BE49-F238E27FC236}">
                <a16:creationId xmlns:a16="http://schemas.microsoft.com/office/drawing/2014/main" id="{EA79AAC0-AF43-8EA7-8945-BA5DE1E6B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249" y="5765643"/>
            <a:ext cx="3290180" cy="846822"/>
          </a:xfrm>
          <a:prstGeom prst="rect">
            <a:avLst/>
          </a:prstGeom>
        </p:spPr>
      </p:pic>
    </p:spTree>
    <p:extLst>
      <p:ext uri="{BB962C8B-B14F-4D97-AF65-F5344CB8AC3E}">
        <p14:creationId xmlns:p14="http://schemas.microsoft.com/office/powerpoint/2010/main" val="645221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4875-544A-8D64-417D-7FBD0639FF70}"/>
              </a:ext>
            </a:extLst>
          </p:cNvPr>
          <p:cNvSpPr>
            <a:spLocks noGrp="1"/>
          </p:cNvSpPr>
          <p:nvPr>
            <p:ph type="title"/>
          </p:nvPr>
        </p:nvSpPr>
        <p:spPr>
          <a:xfrm>
            <a:off x="527116" y="104496"/>
            <a:ext cx="10515600" cy="1325563"/>
          </a:xfrm>
        </p:spPr>
        <p:txBody>
          <a:bodyPr>
            <a:normAutofit/>
          </a:bodyPr>
          <a:lstStyle/>
          <a:p>
            <a:pPr algn="l"/>
            <a:r>
              <a:rPr lang="en-GB" sz="4000" b="1" err="1">
                <a:solidFill>
                  <a:srgbClr val="FFCC4F"/>
                </a:solidFill>
                <a:latin typeface="Faricy New Rg" panose="020B0503000000020004" pitchFamily="34" charset="0"/>
                <a:cs typeface="Times New Roman" panose="02020603050405020304" pitchFamily="18" charset="0"/>
              </a:rPr>
              <a:t>Rôl</a:t>
            </a:r>
            <a:r>
              <a:rPr lang="en-GB" sz="4000" b="1">
                <a:solidFill>
                  <a:srgbClr val="FFCC4F"/>
                </a:solidFill>
                <a:latin typeface="Faricy New Rg" panose="020B0503000000020004" pitchFamily="34" charset="0"/>
                <a:cs typeface="Times New Roman" panose="02020603050405020304" pitchFamily="18" charset="0"/>
              </a:rPr>
              <a:t> y </a:t>
            </a:r>
            <a:r>
              <a:rPr lang="cy-GB" sz="4000" b="1">
                <a:solidFill>
                  <a:srgbClr val="FFCC4F"/>
                </a:solidFill>
                <a:latin typeface="Faricy New Rg" panose="020B0503000000020004" pitchFamily="34" charset="0"/>
                <a:cs typeface="Times New Roman" panose="02020603050405020304" pitchFamily="18" charset="0"/>
              </a:rPr>
              <a:t>Cogydd Tŷ Newydd</a:t>
            </a:r>
            <a:endParaRPr lang="en-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4949098E-49F6-641D-0BD0-18287300B80F}"/>
              </a:ext>
            </a:extLst>
          </p:cNvPr>
          <p:cNvSpPr>
            <a:spLocks noGrp="1"/>
          </p:cNvSpPr>
          <p:nvPr>
            <p:ph idx="1"/>
          </p:nvPr>
        </p:nvSpPr>
        <p:spPr>
          <a:xfrm>
            <a:off x="644893" y="1077224"/>
            <a:ext cx="10049480" cy="5213848"/>
          </a:xfrm>
        </p:spPr>
        <p:txBody>
          <a:bodyPr vert="horz" lIns="91440" tIns="45720" rIns="91440" bIns="45720" rtlCol="0" anchor="t">
            <a:normAutofit fontScale="40000" lnSpcReduction="20000"/>
          </a:bodyPr>
          <a:lstStyle/>
          <a:p>
            <a:pPr marL="0" indent="0" fontAlgn="base">
              <a:buNone/>
            </a:pPr>
            <a:r>
              <a:rPr lang="cy-GB" sz="3200" b="1" dirty="0">
                <a:latin typeface="Faricy New Lt" panose="020B0303000000020004" pitchFamily="34" charset="0"/>
              </a:rPr>
              <a:t>Rydym yn chwilio am rywun sy’n meddu’r canlynol:</a:t>
            </a:r>
            <a:r>
              <a:rPr lang="cy-GB" sz="3200" dirty="0">
                <a:latin typeface="Faricy New Lt" panose="020B0303000000020004" pitchFamily="34" charset="0"/>
              </a:rPr>
              <a:t>​</a:t>
            </a:r>
            <a:br>
              <a:rPr lang="cy-GB" sz="3200" dirty="0">
                <a:latin typeface="Faricy New Lt" panose="020B0303000000020004" pitchFamily="34" charset="0"/>
              </a:rPr>
            </a:br>
            <a:endParaRPr lang="cy-GB" sz="3200" dirty="0">
              <a:latin typeface="Faricy New Lt" panose="020B0303000000020004" pitchFamily="34" charset="0"/>
            </a:endParaRPr>
          </a:p>
          <a:p>
            <a:pPr fontAlgn="base"/>
            <a:r>
              <a:rPr lang="en-GB" sz="3200" dirty="0" err="1">
                <a:latin typeface="Faricy New Lt"/>
              </a:rPr>
              <a:t>Profiad</a:t>
            </a:r>
            <a:r>
              <a:rPr lang="en-GB" sz="3200" dirty="0">
                <a:latin typeface="Faricy New Lt"/>
              </a:rPr>
              <a:t> </a:t>
            </a:r>
            <a:r>
              <a:rPr lang="en-GB" sz="3200" dirty="0" err="1">
                <a:latin typeface="Faricy New Lt"/>
              </a:rPr>
              <a:t>mewn</a:t>
            </a:r>
            <a:r>
              <a:rPr lang="en-GB" sz="3200" dirty="0">
                <a:latin typeface="Faricy New Lt"/>
              </a:rPr>
              <a:t> </a:t>
            </a:r>
            <a:r>
              <a:rPr lang="en-GB" sz="3200" dirty="0" err="1">
                <a:latin typeface="Faricy New Lt"/>
              </a:rPr>
              <a:t>arlwyo</a:t>
            </a:r>
            <a:r>
              <a:rPr lang="en-GB" sz="3200" dirty="0">
                <a:latin typeface="Faricy New Lt"/>
              </a:rPr>
              <a:t>.</a:t>
            </a:r>
          </a:p>
          <a:p>
            <a:pPr fontAlgn="base"/>
            <a:r>
              <a:rPr lang="en-GB" sz="3200" dirty="0" err="1">
                <a:latin typeface="Faricy New Lt"/>
              </a:rPr>
              <a:t>Sgiliau</a:t>
            </a:r>
            <a:r>
              <a:rPr lang="en-GB" sz="3200" dirty="0">
                <a:latin typeface="Faricy New Lt"/>
              </a:rPr>
              <a:t> </a:t>
            </a:r>
            <a:r>
              <a:rPr lang="en-GB" sz="3200" dirty="0" err="1">
                <a:latin typeface="Faricy New Lt"/>
              </a:rPr>
              <a:t>trefnu</a:t>
            </a:r>
            <a:r>
              <a:rPr lang="en-GB" sz="3200" dirty="0">
                <a:latin typeface="Faricy New Lt"/>
              </a:rPr>
              <a:t> a </a:t>
            </a:r>
            <a:r>
              <a:rPr lang="en-GB" sz="3200" dirty="0" err="1">
                <a:latin typeface="Faricy New Lt"/>
              </a:rPr>
              <a:t>gweinyddu</a:t>
            </a:r>
            <a:r>
              <a:rPr lang="en-GB" sz="3200" dirty="0">
                <a:latin typeface="Faricy New Lt"/>
              </a:rPr>
              <a:t>.</a:t>
            </a:r>
          </a:p>
          <a:p>
            <a:pPr fontAlgn="base"/>
            <a:r>
              <a:rPr lang="en-GB" sz="3200" dirty="0" err="1">
                <a:latin typeface="Faricy New Lt"/>
              </a:rPr>
              <a:t>Profiad</a:t>
            </a:r>
            <a:r>
              <a:rPr lang="en-GB" sz="3200" dirty="0">
                <a:latin typeface="Faricy New Lt"/>
              </a:rPr>
              <a:t> o </a:t>
            </a:r>
            <a:r>
              <a:rPr lang="en-GB" sz="3200" dirty="0" err="1">
                <a:latin typeface="Faricy New Lt"/>
              </a:rPr>
              <a:t>weithio</a:t>
            </a:r>
            <a:r>
              <a:rPr lang="en-GB" sz="3200" dirty="0">
                <a:latin typeface="Faricy New Lt"/>
              </a:rPr>
              <a:t> </a:t>
            </a:r>
            <a:r>
              <a:rPr lang="en-GB" sz="3200" dirty="0" err="1">
                <a:latin typeface="Faricy New Lt"/>
              </a:rPr>
              <a:t>mewn</a:t>
            </a:r>
            <a:r>
              <a:rPr lang="en-GB" sz="3200" dirty="0">
                <a:latin typeface="Faricy New Lt"/>
              </a:rPr>
              <a:t> </a:t>
            </a:r>
            <a:r>
              <a:rPr lang="en-GB" sz="3200" dirty="0" err="1">
                <a:latin typeface="Faricy New Lt"/>
              </a:rPr>
              <a:t>lleoliad</a:t>
            </a:r>
            <a:r>
              <a:rPr lang="en-GB" sz="3200" dirty="0">
                <a:latin typeface="Faricy New Lt"/>
              </a:rPr>
              <a:t> </a:t>
            </a:r>
            <a:r>
              <a:rPr lang="en-GB" sz="3200" dirty="0" err="1">
                <a:latin typeface="Faricy New Lt"/>
              </a:rPr>
              <a:t>lletygarwch</a:t>
            </a:r>
            <a:r>
              <a:rPr lang="en-GB" sz="3200" dirty="0">
                <a:latin typeface="Faricy New Lt"/>
              </a:rPr>
              <a:t>.</a:t>
            </a:r>
          </a:p>
          <a:p>
            <a:pPr fontAlgn="base"/>
            <a:r>
              <a:rPr lang="en-GB" sz="3200" dirty="0" err="1">
                <a:latin typeface="Faricy New Lt"/>
              </a:rPr>
              <a:t>Arddull</a:t>
            </a:r>
            <a:r>
              <a:rPr lang="en-GB" sz="3200" dirty="0">
                <a:latin typeface="Faricy New Lt"/>
              </a:rPr>
              <a:t> </a:t>
            </a:r>
            <a:r>
              <a:rPr lang="en-GB" sz="3200" dirty="0" err="1">
                <a:latin typeface="Faricy New Lt"/>
              </a:rPr>
              <a:t>gwaith</a:t>
            </a:r>
            <a:r>
              <a:rPr lang="en-GB" sz="3200" dirty="0">
                <a:latin typeface="Faricy New Lt"/>
              </a:rPr>
              <a:t> </a:t>
            </a:r>
            <a:r>
              <a:rPr lang="en-GB" sz="3200" dirty="0" err="1">
                <a:latin typeface="Faricy New Lt"/>
              </a:rPr>
              <a:t>effeithlon</a:t>
            </a:r>
            <a:r>
              <a:rPr lang="en-GB" sz="3200" dirty="0">
                <a:latin typeface="Faricy New Lt"/>
              </a:rPr>
              <a:t> a </a:t>
            </a:r>
            <a:r>
              <a:rPr lang="en-GB" sz="3200" dirty="0" err="1">
                <a:latin typeface="Faricy New Lt"/>
              </a:rPr>
              <a:t>rhagweithiol</a:t>
            </a:r>
            <a:r>
              <a:rPr lang="en-GB" sz="3200" dirty="0">
                <a:latin typeface="Faricy New Lt"/>
              </a:rPr>
              <a:t> ac </a:t>
            </a:r>
            <a:r>
              <a:rPr lang="en-GB" sz="3200" dirty="0" err="1">
                <a:latin typeface="Faricy New Lt"/>
              </a:rPr>
              <a:t>agwedd</a:t>
            </a:r>
            <a:r>
              <a:rPr lang="en-GB" sz="3200" dirty="0">
                <a:latin typeface="Faricy New Lt"/>
              </a:rPr>
              <a:t> </a:t>
            </a:r>
            <a:r>
              <a:rPr lang="en-GB" sz="3200" dirty="0" err="1">
                <a:latin typeface="Faricy New Lt"/>
              </a:rPr>
              <a:t>gadarnhaol</a:t>
            </a:r>
            <a:r>
              <a:rPr lang="en-GB" sz="3200" dirty="0">
                <a:latin typeface="Faricy New Lt"/>
              </a:rPr>
              <a:t>.</a:t>
            </a:r>
          </a:p>
          <a:p>
            <a:pPr fontAlgn="base"/>
            <a:r>
              <a:rPr lang="en-GB" sz="3200" dirty="0" err="1">
                <a:latin typeface="Faricy New Lt"/>
              </a:rPr>
              <a:t>Sgiliau</a:t>
            </a:r>
            <a:r>
              <a:rPr lang="en-GB" sz="3200" dirty="0">
                <a:latin typeface="Faricy New Lt"/>
              </a:rPr>
              <a:t> </a:t>
            </a:r>
            <a:r>
              <a:rPr lang="en-GB" sz="3200" dirty="0" err="1">
                <a:latin typeface="Faricy New Lt"/>
              </a:rPr>
              <a:t>rhyngbersonol</a:t>
            </a:r>
            <a:r>
              <a:rPr lang="en-GB" sz="3200" dirty="0">
                <a:latin typeface="Faricy New Lt"/>
              </a:rPr>
              <a:t> a </a:t>
            </a:r>
            <a:r>
              <a:rPr lang="en-GB" sz="3200" dirty="0" err="1">
                <a:latin typeface="Faricy New Lt"/>
              </a:rPr>
              <a:t>chyfathrebu</a:t>
            </a:r>
            <a:r>
              <a:rPr lang="en-GB" sz="3200" dirty="0">
                <a:latin typeface="Faricy New Lt"/>
              </a:rPr>
              <a:t> </a:t>
            </a:r>
            <a:r>
              <a:rPr lang="en-GB" sz="3200" dirty="0" err="1">
                <a:latin typeface="Faricy New Lt"/>
              </a:rPr>
              <a:t>cynnes</a:t>
            </a:r>
            <a:r>
              <a:rPr lang="en-GB" sz="3200" dirty="0">
                <a:latin typeface="Faricy New Lt"/>
              </a:rPr>
              <a:t>, </a:t>
            </a:r>
            <a:r>
              <a:rPr lang="en-GB" sz="3200" dirty="0" err="1">
                <a:latin typeface="Faricy New Lt"/>
              </a:rPr>
              <a:t>sensitif</a:t>
            </a:r>
            <a:r>
              <a:rPr lang="en-GB" sz="3200" dirty="0">
                <a:latin typeface="Faricy New Lt"/>
              </a:rPr>
              <a:t> a </a:t>
            </a:r>
            <a:r>
              <a:rPr lang="en-GB" sz="3200" dirty="0" err="1">
                <a:latin typeface="Faricy New Lt"/>
              </a:rPr>
              <a:t>chadarnhaol</a:t>
            </a:r>
            <a:r>
              <a:rPr lang="en-GB" sz="3200" dirty="0">
                <a:latin typeface="Faricy New Lt"/>
              </a:rPr>
              <a:t>. </a:t>
            </a:r>
          </a:p>
          <a:p>
            <a:pPr fontAlgn="base"/>
            <a:r>
              <a:rPr lang="en-GB" sz="3200" dirty="0" err="1">
                <a:latin typeface="Faricy New Lt"/>
              </a:rPr>
              <a:t>Mae'r</a:t>
            </a:r>
            <a:r>
              <a:rPr lang="en-GB" sz="3200" dirty="0">
                <a:latin typeface="Faricy New Lt"/>
              </a:rPr>
              <a:t> </a:t>
            </a:r>
            <a:r>
              <a:rPr lang="en-GB" sz="3200" dirty="0" err="1">
                <a:latin typeface="Faricy New Lt"/>
              </a:rPr>
              <a:t>gallu</a:t>
            </a:r>
            <a:r>
              <a:rPr lang="en-GB" sz="3200" dirty="0">
                <a:latin typeface="Faricy New Lt"/>
              </a:rPr>
              <a:t> </a:t>
            </a:r>
            <a:r>
              <a:rPr lang="en-GB" sz="3200" dirty="0" err="1">
                <a:latin typeface="Faricy New Lt"/>
              </a:rPr>
              <a:t>i</a:t>
            </a:r>
            <a:r>
              <a:rPr lang="en-GB" sz="3200" dirty="0">
                <a:latin typeface="Faricy New Lt"/>
              </a:rPr>
              <a:t> </a:t>
            </a:r>
            <a:r>
              <a:rPr lang="en-GB" sz="3200" dirty="0" err="1">
                <a:latin typeface="Faricy New Lt"/>
              </a:rPr>
              <a:t>siarad</a:t>
            </a:r>
            <a:r>
              <a:rPr lang="en-GB" sz="3200" dirty="0">
                <a:latin typeface="Faricy New Lt"/>
              </a:rPr>
              <a:t> Cymraeg </a:t>
            </a:r>
            <a:r>
              <a:rPr lang="en-GB" sz="3200" dirty="0" err="1">
                <a:latin typeface="Faricy New Lt"/>
              </a:rPr>
              <a:t>yn</a:t>
            </a:r>
            <a:r>
              <a:rPr lang="en-GB" sz="3200" dirty="0">
                <a:latin typeface="Faricy New Lt"/>
              </a:rPr>
              <a:t> </a:t>
            </a:r>
            <a:r>
              <a:rPr lang="en-GB" sz="3200" dirty="0" err="1">
                <a:latin typeface="Faricy New Lt"/>
              </a:rPr>
              <a:t>ddymunol</a:t>
            </a:r>
            <a:r>
              <a:rPr lang="en-GB" sz="3200" dirty="0">
                <a:latin typeface="Faricy New Lt"/>
              </a:rPr>
              <a:t> </a:t>
            </a:r>
            <a:r>
              <a:rPr lang="en-GB" sz="3200" dirty="0" err="1">
                <a:latin typeface="Faricy New Lt"/>
              </a:rPr>
              <a:t>ar</a:t>
            </a:r>
            <a:r>
              <a:rPr lang="en-GB" sz="3200" dirty="0">
                <a:latin typeface="Faricy New Lt"/>
              </a:rPr>
              <a:t> </a:t>
            </a:r>
            <a:r>
              <a:rPr lang="en-GB" sz="3200" dirty="0" err="1">
                <a:latin typeface="Faricy New Lt"/>
              </a:rPr>
              <a:t>gyfer</a:t>
            </a:r>
            <a:r>
              <a:rPr lang="en-GB" sz="3200" dirty="0">
                <a:latin typeface="Faricy New Lt"/>
              </a:rPr>
              <a:t> y </a:t>
            </a:r>
            <a:r>
              <a:rPr lang="en-GB" sz="3200" dirty="0" err="1">
                <a:latin typeface="Faricy New Lt"/>
              </a:rPr>
              <a:t>swydd</a:t>
            </a:r>
            <a:r>
              <a:rPr lang="en-GB" sz="3200" dirty="0">
                <a:latin typeface="Faricy New Lt"/>
              </a:rPr>
              <a:t> hon.</a:t>
            </a:r>
          </a:p>
          <a:p>
            <a:pPr fontAlgn="base"/>
            <a:r>
              <a:rPr lang="en-GB" sz="3200" dirty="0">
                <a:latin typeface="Faricy New Lt"/>
              </a:rPr>
              <a:t>Y </a:t>
            </a:r>
            <a:r>
              <a:rPr lang="en-GB" sz="3200" dirty="0" err="1">
                <a:latin typeface="Faricy New Lt"/>
              </a:rPr>
              <a:t>gallu</a:t>
            </a:r>
            <a:r>
              <a:rPr lang="en-GB" sz="3200" dirty="0">
                <a:latin typeface="Faricy New Lt"/>
              </a:rPr>
              <a:t> </a:t>
            </a:r>
            <a:r>
              <a:rPr lang="en-GB" sz="3200" dirty="0" err="1">
                <a:latin typeface="Faricy New Lt"/>
              </a:rPr>
              <a:t>i</a:t>
            </a:r>
            <a:r>
              <a:rPr lang="en-GB" sz="3200" dirty="0">
                <a:latin typeface="Faricy New Lt"/>
              </a:rPr>
              <a:t> </a:t>
            </a:r>
            <a:r>
              <a:rPr lang="en-GB" sz="3200" dirty="0" err="1">
                <a:latin typeface="Faricy New Lt"/>
              </a:rPr>
              <a:t>amldasgio</a:t>
            </a:r>
            <a:r>
              <a:rPr lang="en-GB" sz="3200" dirty="0">
                <a:latin typeface="Faricy New Lt"/>
              </a:rPr>
              <a:t> a </a:t>
            </a:r>
            <a:r>
              <a:rPr lang="en-GB" sz="3200" dirty="0" err="1">
                <a:latin typeface="Faricy New Lt"/>
              </a:rPr>
              <a:t>blaenoriaethu</a:t>
            </a:r>
            <a:r>
              <a:rPr lang="en-GB" sz="3200" dirty="0">
                <a:latin typeface="Faricy New Lt"/>
              </a:rPr>
              <a:t> </a:t>
            </a:r>
            <a:r>
              <a:rPr lang="en-GB" sz="3200" dirty="0" err="1">
                <a:latin typeface="Faricy New Lt"/>
              </a:rPr>
              <a:t>dyletswyddau</a:t>
            </a:r>
            <a:r>
              <a:rPr lang="en-GB" sz="3200" dirty="0">
                <a:latin typeface="Faricy New Lt"/>
              </a:rPr>
              <a:t> a </a:t>
            </a:r>
            <a:r>
              <a:rPr lang="en-GB" sz="3200" dirty="0" err="1">
                <a:latin typeface="Faricy New Lt"/>
              </a:rPr>
              <a:t>chyfrifoldebau</a:t>
            </a:r>
            <a:r>
              <a:rPr lang="en-GB" sz="3200" dirty="0">
                <a:latin typeface="Faricy New Lt"/>
              </a:rPr>
              <a:t>, </a:t>
            </a:r>
            <a:r>
              <a:rPr lang="en-GB" sz="3200" dirty="0" err="1">
                <a:latin typeface="Faricy New Lt"/>
              </a:rPr>
              <a:t>yn</a:t>
            </a:r>
            <a:r>
              <a:rPr lang="en-GB" sz="3200" dirty="0">
                <a:latin typeface="Faricy New Lt"/>
              </a:rPr>
              <a:t> </a:t>
            </a:r>
            <a:r>
              <a:rPr lang="en-GB" sz="3200" dirty="0" err="1">
                <a:latin typeface="Faricy New Lt"/>
              </a:rPr>
              <a:t>ogystal</a:t>
            </a:r>
            <a:r>
              <a:rPr lang="en-GB" sz="3200" dirty="0">
                <a:latin typeface="Faricy New Lt"/>
              </a:rPr>
              <a:t> â </a:t>
            </a:r>
            <a:r>
              <a:rPr lang="en-GB" sz="3200" dirty="0" err="1">
                <a:latin typeface="Faricy New Lt"/>
              </a:rPr>
              <a:t>gweithio’n</a:t>
            </a:r>
            <a:r>
              <a:rPr lang="en-GB" sz="3200" dirty="0">
                <a:latin typeface="Faricy New Lt"/>
              </a:rPr>
              <a:t> </a:t>
            </a:r>
            <a:r>
              <a:rPr lang="en-GB" sz="3200" dirty="0" err="1">
                <a:latin typeface="Faricy New Lt"/>
              </a:rPr>
              <a:t>effeithiol</a:t>
            </a:r>
            <a:r>
              <a:rPr lang="en-GB" sz="3200" dirty="0">
                <a:latin typeface="Faricy New Lt"/>
              </a:rPr>
              <a:t> o dan </a:t>
            </a:r>
            <a:r>
              <a:rPr lang="en-GB" sz="3200" dirty="0" err="1">
                <a:latin typeface="Faricy New Lt"/>
              </a:rPr>
              <a:t>bwysau</a:t>
            </a:r>
            <a:r>
              <a:rPr lang="en-GB" sz="3200" dirty="0">
                <a:latin typeface="Faricy New Lt"/>
              </a:rPr>
              <a:t>.</a:t>
            </a:r>
          </a:p>
          <a:p>
            <a:pPr fontAlgn="base"/>
            <a:r>
              <a:rPr lang="en-GB" sz="3200" dirty="0" err="1">
                <a:latin typeface="Faricy New Lt"/>
              </a:rPr>
              <a:t>Profiad</a:t>
            </a:r>
            <a:r>
              <a:rPr lang="en-GB" sz="3200" dirty="0">
                <a:latin typeface="Faricy New Lt"/>
              </a:rPr>
              <a:t> o </a:t>
            </a:r>
            <a:r>
              <a:rPr lang="en-GB" sz="3200" dirty="0" err="1">
                <a:latin typeface="Faricy New Lt"/>
              </a:rPr>
              <a:t>gydlynu</a:t>
            </a:r>
            <a:r>
              <a:rPr lang="en-GB" sz="3200" dirty="0">
                <a:latin typeface="Faricy New Lt"/>
              </a:rPr>
              <a:t> </a:t>
            </a:r>
            <a:r>
              <a:rPr lang="en-GB" sz="3200" dirty="0" err="1">
                <a:latin typeface="Faricy New Lt"/>
              </a:rPr>
              <a:t>cyllidebau</a:t>
            </a:r>
            <a:r>
              <a:rPr lang="en-GB" sz="3200" dirty="0">
                <a:latin typeface="Faricy New Lt"/>
              </a:rPr>
              <a:t>.</a:t>
            </a:r>
          </a:p>
          <a:p>
            <a:pPr fontAlgn="base"/>
            <a:r>
              <a:rPr lang="en-GB" sz="3200" dirty="0">
                <a:latin typeface="Faricy New Lt"/>
              </a:rPr>
              <a:t>Y </a:t>
            </a:r>
            <a:r>
              <a:rPr lang="en-GB" sz="3200" dirty="0" err="1">
                <a:latin typeface="Faricy New Lt"/>
              </a:rPr>
              <a:t>gallu</a:t>
            </a:r>
            <a:r>
              <a:rPr lang="en-GB" sz="3200" dirty="0">
                <a:latin typeface="Faricy New Lt"/>
              </a:rPr>
              <a:t> </a:t>
            </a:r>
            <a:r>
              <a:rPr lang="en-GB" sz="3200" dirty="0" err="1">
                <a:latin typeface="Faricy New Lt"/>
              </a:rPr>
              <a:t>i</a:t>
            </a:r>
            <a:r>
              <a:rPr lang="en-GB" sz="3200" dirty="0">
                <a:latin typeface="Faricy New Lt"/>
              </a:rPr>
              <a:t> </a:t>
            </a:r>
            <a:r>
              <a:rPr lang="en-GB" sz="3200" dirty="0" err="1">
                <a:latin typeface="Faricy New Lt"/>
              </a:rPr>
              <a:t>feddwl</a:t>
            </a:r>
            <a:r>
              <a:rPr lang="en-GB" sz="3200" dirty="0">
                <a:latin typeface="Faricy New Lt"/>
              </a:rPr>
              <a:t> </a:t>
            </a:r>
            <a:r>
              <a:rPr lang="en-GB" sz="3200" dirty="0" err="1">
                <a:latin typeface="Faricy New Lt"/>
              </a:rPr>
              <a:t>yn</a:t>
            </a:r>
            <a:r>
              <a:rPr lang="en-GB" sz="3200" dirty="0">
                <a:latin typeface="Faricy New Lt"/>
              </a:rPr>
              <a:t> </a:t>
            </a:r>
            <a:r>
              <a:rPr lang="en-GB" sz="3200" dirty="0" err="1">
                <a:latin typeface="Faricy New Lt"/>
              </a:rPr>
              <a:t>greadigol</a:t>
            </a:r>
            <a:r>
              <a:rPr lang="en-GB" sz="3200" dirty="0">
                <a:latin typeface="Faricy New Lt"/>
              </a:rPr>
              <a:t>, </a:t>
            </a:r>
            <a:r>
              <a:rPr lang="en-GB" sz="3200" dirty="0" err="1">
                <a:latin typeface="Faricy New Lt"/>
              </a:rPr>
              <a:t>datrys</a:t>
            </a:r>
            <a:r>
              <a:rPr lang="en-GB" sz="3200" dirty="0">
                <a:latin typeface="Faricy New Lt"/>
              </a:rPr>
              <a:t> </a:t>
            </a:r>
            <a:r>
              <a:rPr lang="en-GB" sz="3200" dirty="0" err="1">
                <a:latin typeface="Faricy New Lt"/>
              </a:rPr>
              <a:t>problemau</a:t>
            </a:r>
            <a:r>
              <a:rPr lang="en-GB" sz="3200" dirty="0">
                <a:latin typeface="Faricy New Lt"/>
              </a:rPr>
              <a:t>, bod </a:t>
            </a:r>
            <a:r>
              <a:rPr lang="en-GB" sz="3200" dirty="0" err="1">
                <a:latin typeface="Faricy New Lt"/>
              </a:rPr>
              <a:t>yn</a:t>
            </a:r>
            <a:r>
              <a:rPr lang="en-GB" sz="3200" dirty="0">
                <a:latin typeface="Faricy New Lt"/>
              </a:rPr>
              <a:t> </a:t>
            </a:r>
            <a:r>
              <a:rPr lang="en-GB" sz="3200" dirty="0" err="1">
                <a:latin typeface="Faricy New Lt"/>
              </a:rPr>
              <a:t>drefnus</a:t>
            </a:r>
            <a:r>
              <a:rPr lang="en-GB" sz="3200" dirty="0">
                <a:latin typeface="Faricy New Lt"/>
              </a:rPr>
              <a:t> a </a:t>
            </a:r>
            <a:r>
              <a:rPr lang="en-GB" sz="3200" dirty="0" err="1">
                <a:latin typeface="Faricy New Lt"/>
              </a:rPr>
              <a:t>chynllunio</a:t>
            </a:r>
            <a:r>
              <a:rPr lang="en-GB" sz="3200" dirty="0">
                <a:latin typeface="Faricy New Lt"/>
              </a:rPr>
              <a:t> </a:t>
            </a:r>
            <a:br>
              <a:rPr lang="en-GB" sz="3200" dirty="0">
                <a:latin typeface="Faricy New Lt" panose="020B0303000000020004" pitchFamily="34" charset="0"/>
              </a:rPr>
            </a:br>
            <a:r>
              <a:rPr lang="en-GB" sz="3200" dirty="0" err="1">
                <a:latin typeface="Faricy New Lt"/>
              </a:rPr>
              <a:t>ymlaen</a:t>
            </a:r>
            <a:r>
              <a:rPr lang="en-GB" sz="3200" dirty="0">
                <a:latin typeface="Faricy New Lt"/>
              </a:rPr>
              <a:t> </a:t>
            </a:r>
            <a:r>
              <a:rPr lang="en-GB" sz="3200" dirty="0" err="1">
                <a:latin typeface="Faricy New Lt"/>
              </a:rPr>
              <a:t>llaw</a:t>
            </a:r>
            <a:r>
              <a:rPr lang="en-GB" sz="3200" dirty="0">
                <a:latin typeface="Faricy New Lt"/>
              </a:rPr>
              <a:t>.</a:t>
            </a:r>
          </a:p>
          <a:p>
            <a:pPr fontAlgn="base"/>
            <a:r>
              <a:rPr lang="en-GB" sz="3200" dirty="0" err="1">
                <a:latin typeface="Faricy New Lt"/>
              </a:rPr>
              <a:t>Trwydded</a:t>
            </a:r>
            <a:r>
              <a:rPr lang="en-GB" sz="3200" dirty="0">
                <a:latin typeface="Faricy New Lt"/>
              </a:rPr>
              <a:t> </a:t>
            </a:r>
            <a:r>
              <a:rPr lang="en-GB" sz="3200" dirty="0" err="1">
                <a:latin typeface="Faricy New Lt"/>
              </a:rPr>
              <a:t>yrru</a:t>
            </a:r>
            <a:r>
              <a:rPr lang="en-GB" sz="3200" dirty="0">
                <a:latin typeface="Faricy New Lt"/>
              </a:rPr>
              <a:t> lawn a </a:t>
            </a:r>
            <a:r>
              <a:rPr lang="en-GB" sz="3200" dirty="0" err="1">
                <a:latin typeface="Faricy New Lt"/>
              </a:rPr>
              <a:t>glân</a:t>
            </a:r>
            <a:r>
              <a:rPr lang="en-GB" sz="3200" dirty="0">
                <a:latin typeface="Faricy New Lt"/>
              </a:rPr>
              <a:t> a </a:t>
            </a:r>
            <a:r>
              <a:rPr lang="en-GB" sz="3200" dirty="0" err="1">
                <a:latin typeface="Faricy New Lt"/>
              </a:rPr>
              <a:t>pherchnogaeth</a:t>
            </a:r>
            <a:r>
              <a:rPr lang="en-GB" sz="3200" dirty="0">
                <a:latin typeface="Faricy New Lt"/>
              </a:rPr>
              <a:t> car.</a:t>
            </a:r>
            <a:br>
              <a:rPr lang="en-GB" sz="3200" dirty="0">
                <a:latin typeface="Faricy New Lt" panose="020B0303000000020004" pitchFamily="34" charset="0"/>
              </a:rPr>
            </a:br>
            <a:endParaRPr lang="en-GB" sz="3200" dirty="0">
              <a:latin typeface="Faricy New Lt" panose="020B0303000000020004" pitchFamily="34" charset="0"/>
            </a:endParaRPr>
          </a:p>
          <a:p>
            <a:pPr marL="0" indent="0">
              <a:lnSpc>
                <a:spcPct val="120000"/>
              </a:lnSpc>
              <a:spcBef>
                <a:spcPts val="1200"/>
              </a:spcBef>
              <a:spcAft>
                <a:spcPts val="1200"/>
              </a:spcAft>
              <a:buNone/>
            </a:pPr>
            <a:r>
              <a:rPr lang="cy-GB" sz="3200" b="1" dirty="0">
                <a:latin typeface="Faricy New Lt"/>
              </a:rPr>
              <a:t>Bydd unrhyw gynigion swydd yn cael eu gwneud yn amodol ar wiriad DBS priodol a bydd angen cymhwyster mewn Hylendid Bwyd Lefel 2, Hyfforddiant Alergeddau a Chymorth Cyntaf yn y Gweithle. Os nad oes gennych y tystysgrifau hyn ar hyn o bryd, bydd Llenyddiaeth Cymru yn ddarparu hyfforddiant. Cynhelir gwiriad DBS ar gyfer yr ymgeisydd llwyddiannus. </a:t>
            </a:r>
          </a:p>
          <a:p>
            <a:pPr marL="0" indent="0">
              <a:lnSpc>
                <a:spcPct val="170000"/>
              </a:lnSpc>
              <a:buNone/>
            </a:pPr>
            <a:r>
              <a:rPr lang="cy-GB" sz="3200" b="1" dirty="0">
                <a:latin typeface="Faricy New Lt" panose="020B0303000000020004" pitchFamily="34" charset="0"/>
              </a:rPr>
              <a:t>Os oes gennych ddiddordeb yn y rôl hon ond yn ansicr a oes gennych brofiad ddigonol, cysylltwch a ni am sgwrs ar </a:t>
            </a:r>
            <a:r>
              <a:rPr lang="cy-GB" sz="3200" b="1" dirty="0">
                <a:latin typeface="Faricy New Lt" panose="020B0303000000020004" pitchFamily="34" charset="0"/>
                <a:hlinkClick r:id="rId2"/>
              </a:rPr>
              <a:t>post@llenyddiaethcymru.org</a:t>
            </a:r>
            <a:r>
              <a:rPr lang="cy-GB" sz="3200" b="1" dirty="0">
                <a:latin typeface="Faricy New Lt" panose="020B0303000000020004" pitchFamily="34" charset="0"/>
              </a:rPr>
              <a:t> / 01766 522 811) am sgwrs anffurfiol. </a:t>
            </a:r>
            <a:r>
              <a:rPr lang="cy-GB" sz="3200" dirty="0">
                <a:latin typeface="Faricy New Lt" panose="020B0303000000020004" pitchFamily="34" charset="0"/>
              </a:rPr>
              <a:t> </a:t>
            </a:r>
            <a:endParaRPr lang="en-GB" sz="3200" dirty="0">
              <a:latin typeface="Faricy New Lt" panose="020B0303000000020004" pitchFamily="34" charset="0"/>
            </a:endParaRPr>
          </a:p>
        </p:txBody>
      </p:sp>
    </p:spTree>
    <p:extLst>
      <p:ext uri="{BB962C8B-B14F-4D97-AF65-F5344CB8AC3E}">
        <p14:creationId xmlns:p14="http://schemas.microsoft.com/office/powerpoint/2010/main" val="2133101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a:extLst>
            <a:ext uri="{FF2B5EF4-FFF2-40B4-BE49-F238E27FC236}">
              <a16:creationId xmlns:a16="http://schemas.microsoft.com/office/drawing/2014/main" id="{CFEF0740-4141-A9DF-4DA3-9BB52F548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268CF-3D7E-64E6-0DE9-FC4FF5D26146}"/>
              </a:ext>
            </a:extLst>
          </p:cNvPr>
          <p:cNvSpPr>
            <a:spLocks noGrp="1"/>
          </p:cNvSpPr>
          <p:nvPr>
            <p:ph type="title"/>
          </p:nvPr>
        </p:nvSpPr>
        <p:spPr>
          <a:xfrm>
            <a:off x="527116" y="104496"/>
            <a:ext cx="10515600" cy="1325563"/>
          </a:xfrm>
        </p:spPr>
        <p:txBody>
          <a:bodyPr>
            <a:normAutofit/>
          </a:bodyPr>
          <a:lstStyle/>
          <a:p>
            <a:pPr algn="l"/>
            <a:r>
              <a:rPr lang="en-GB" sz="4000" b="1" err="1">
                <a:solidFill>
                  <a:srgbClr val="FFCC4F"/>
                </a:solidFill>
                <a:latin typeface="Faricy New Rg" panose="020B0503000000020004" pitchFamily="34" charset="0"/>
                <a:cs typeface="Times New Roman" panose="02020603050405020304" pitchFamily="18" charset="0"/>
              </a:rPr>
              <a:t>Diwrnod</a:t>
            </a:r>
            <a:r>
              <a:rPr lang="en-GB" sz="4000" b="1">
                <a:solidFill>
                  <a:srgbClr val="FFCC4F"/>
                </a:solidFill>
                <a:latin typeface="Faricy New Rg" panose="020B0503000000020004" pitchFamily="34" charset="0"/>
                <a:cs typeface="Times New Roman" panose="02020603050405020304" pitchFamily="18" charset="0"/>
              </a:rPr>
              <a:t> </a:t>
            </a:r>
            <a:r>
              <a:rPr lang="en-GB" sz="4000" b="1" err="1">
                <a:solidFill>
                  <a:srgbClr val="FFCC4F"/>
                </a:solidFill>
                <a:latin typeface="Faricy New Rg" panose="020B0503000000020004" pitchFamily="34" charset="0"/>
                <a:cs typeface="Times New Roman" panose="02020603050405020304" pitchFamily="18" charset="0"/>
              </a:rPr>
              <a:t>ym</a:t>
            </a:r>
            <a:r>
              <a:rPr lang="en-GB" sz="4000" b="1">
                <a:solidFill>
                  <a:srgbClr val="FFCC4F"/>
                </a:solidFill>
                <a:latin typeface="Faricy New Rg" panose="020B0503000000020004" pitchFamily="34" charset="0"/>
                <a:cs typeface="Times New Roman" panose="02020603050405020304" pitchFamily="18" charset="0"/>
              </a:rPr>
              <a:t> </a:t>
            </a:r>
            <a:r>
              <a:rPr lang="en-GB" sz="4000" b="1" err="1">
                <a:solidFill>
                  <a:srgbClr val="FFCC4F"/>
                </a:solidFill>
                <a:latin typeface="Faricy New Rg" panose="020B0503000000020004" pitchFamily="34" charset="0"/>
                <a:cs typeface="Times New Roman" panose="02020603050405020304" pitchFamily="18" charset="0"/>
              </a:rPr>
              <a:t>mywyd</a:t>
            </a:r>
            <a:r>
              <a:rPr lang="en-GB" sz="4000" b="1">
                <a:solidFill>
                  <a:srgbClr val="FFCC4F"/>
                </a:solidFill>
                <a:latin typeface="Faricy New Rg" panose="020B0503000000020004" pitchFamily="34" charset="0"/>
                <a:cs typeface="Times New Roman" panose="02020603050405020304" pitchFamily="18" charset="0"/>
              </a:rPr>
              <a:t> </a:t>
            </a:r>
            <a:r>
              <a:rPr lang="cy-GB" sz="4000" b="1">
                <a:solidFill>
                  <a:srgbClr val="FFCC4F"/>
                </a:solidFill>
                <a:latin typeface="Faricy New Rg" panose="020B0503000000020004" pitchFamily="34" charset="0"/>
                <a:cs typeface="Times New Roman" panose="02020603050405020304" pitchFamily="18" charset="0"/>
              </a:rPr>
              <a:t>Cogydd Tŷ Newydd</a:t>
            </a:r>
            <a:endParaRPr lang="en-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87B197EF-E4D5-EDB7-88D3-3ED4F972C6A5}"/>
              </a:ext>
            </a:extLst>
          </p:cNvPr>
          <p:cNvSpPr>
            <a:spLocks noGrp="1"/>
          </p:cNvSpPr>
          <p:nvPr>
            <p:ph idx="1"/>
          </p:nvPr>
        </p:nvSpPr>
        <p:spPr>
          <a:xfrm>
            <a:off x="655778" y="1430059"/>
            <a:ext cx="10049480" cy="5213848"/>
          </a:xfrm>
        </p:spPr>
        <p:txBody>
          <a:bodyPr vert="horz" lIns="91440" tIns="45720" rIns="91440" bIns="45720" rtlCol="0" anchor="t">
            <a:normAutofit/>
          </a:bodyPr>
          <a:lstStyle/>
          <a:p>
            <a:pPr marL="0" indent="0" fontAlgn="base">
              <a:buNone/>
            </a:pPr>
            <a:r>
              <a:rPr lang="cy-GB" sz="1400" dirty="0">
                <a:latin typeface="Faricy New Lt" panose="020B0303000000020004" pitchFamily="34" charset="0"/>
              </a:rPr>
              <a:t>Does dim ‘diwrnod arferol’ i Gogydd Tŷ Newydd – mae pob grŵp a phob diwrnod yn dod â naws gwahanol i'r tŷ. Fel arfer, mae gwesteion yn helpu ei hun i frecwast yn y gegin cyn i'r cogydd gyrraedd a glanhau ar eu hôl. Ar hyn o bryd, mae gwesteion yn cymryd rhan mewn dyletswyddau 'criw cegin' am un diwrnod yr un yn ystod eu harhosiad, i helpu i lanhau ar ôl prydau bwyd.</a:t>
            </a:r>
          </a:p>
          <a:p>
            <a:pPr marL="0" indent="0" fontAlgn="base">
              <a:buNone/>
            </a:pPr>
            <a:r>
              <a:rPr lang="cy-GB" sz="1400" dirty="0">
                <a:latin typeface="Faricy New Lt" panose="020B0303000000020004" pitchFamily="34" charset="0"/>
              </a:rPr>
              <a:t>Yn ystod y bore mae mae’r rhan helaeth o sesiynau ysgrifennu gyda’r tiwtoriaid yn digwydd, ac fel arfer mae gwesteion yn cael seibiant yng nghanol y bore am goffi a danteithion melys (sy’n hanfodol ar gyfer y broses ysgrifennu!) cyn cinio am 1pm. Fel arfer, mae cinio’n cael ei weini ar ffurf bwffe gyda chymysgedd o opsiynau poeth ac oer syml fel salad a chawl.</a:t>
            </a:r>
          </a:p>
          <a:p>
            <a:pPr marL="0" indent="0" fontAlgn="base">
              <a:buNone/>
            </a:pPr>
            <a:r>
              <a:rPr lang="cy-GB" sz="1400" dirty="0">
                <a:latin typeface="Faricy New Lt" panose="020B0303000000020004" pitchFamily="34" charset="0"/>
              </a:rPr>
              <a:t>Fel arfer, mae'r prynhawniau'n fwy hamddenol gydag amser rhydd i westeion ysgrifennu neu gymryd rhan mewn sesiynau 1-i-1 gyda tiwtor tra bod Cogydd Tŷ Newydd yn brysur yn pobi ac yn archebu cynnyrch ar gyfer yr wythnos ganlynol. Yn aml, bydd yr awduron yn galw heibio i'r gegin am sgwrs neu i danio eu hysbryd creadigol gyda chacen gri. Gweinir swper dau gwrs am 6.30 pm, sy’n berffaith i’n hawduron gael y cyfle i ganolbwyntio ar eu hysgrifennu am yr wythnos.</a:t>
            </a:r>
          </a:p>
          <a:p>
            <a:pPr marL="0" indent="0" fontAlgn="base">
              <a:buNone/>
            </a:pPr>
            <a:r>
              <a:rPr lang="cy-GB" sz="1400" dirty="0">
                <a:latin typeface="Faricy New Lt" panose="020B0303000000020004" pitchFamily="34" charset="0"/>
              </a:rPr>
              <a:t>Pan nad yw cyrsiau'n rhedeg, mae’r cogydd yn cynllunio bwydlenni ac yn gwneud gwaith cynnal a chadw, yn ogystal â chymryd cyfle i orffwys.</a:t>
            </a:r>
            <a:br>
              <a:rPr lang="cy-GB" sz="1400" dirty="0">
                <a:latin typeface="Faricy New Lt" panose="020B0303000000020004" pitchFamily="34" charset="0"/>
              </a:rPr>
            </a:br>
            <a:endParaRPr lang="cy-GB" sz="1400" dirty="0">
              <a:latin typeface="Faricy New Lt" panose="020B0303000000020004" pitchFamily="34" charset="0"/>
            </a:endParaRPr>
          </a:p>
          <a:p>
            <a:pPr marL="0" indent="0" fontAlgn="base">
              <a:buNone/>
            </a:pPr>
            <a:r>
              <a:rPr lang="cy-GB" sz="1400" dirty="0">
                <a:latin typeface="Faricy New Lt" panose="020B0303000000020004" pitchFamily="34" charset="0"/>
              </a:rPr>
              <a:t>Neges gan ein cogydd presennol am y rôl;</a:t>
            </a:r>
          </a:p>
          <a:p>
            <a:pPr marL="0" indent="0" fontAlgn="base">
              <a:buNone/>
            </a:pPr>
            <a:r>
              <a:rPr lang="cy-GB" sz="1400" i="1" dirty="0">
                <a:latin typeface="Faricy New Lt" panose="020B0303000000020004" pitchFamily="34" charset="0"/>
              </a:rPr>
              <a:t>“Mae rôl Cydlynydd Arlwyo a Lletygarwch yn Nhŷ Newydd yn wahanol i unrhyw swydd cogydd </a:t>
            </a:r>
            <a:br>
              <a:rPr lang="cy-GB" sz="1400" i="1" dirty="0">
                <a:latin typeface="Faricy New Lt" panose="020B0303000000020004" pitchFamily="34" charset="0"/>
              </a:rPr>
            </a:br>
            <a:r>
              <a:rPr lang="cy-GB" sz="1400" i="1" dirty="0">
                <a:latin typeface="Faricy New Lt" panose="020B0303000000020004" pitchFamily="34" charset="0"/>
              </a:rPr>
              <a:t>arall rydw i wedi’i gwneud dros y blynyddoedd. Yma rydych chi’n cael cymysgu â’r gwesteion </a:t>
            </a:r>
            <a:br>
              <a:rPr lang="cy-GB" sz="1400" i="1" dirty="0">
                <a:latin typeface="Faricy New Lt" panose="020B0303000000020004" pitchFamily="34" charset="0"/>
              </a:rPr>
            </a:br>
            <a:r>
              <a:rPr lang="cy-GB" sz="1400" i="1" dirty="0">
                <a:latin typeface="Faricy New Lt" panose="020B0303000000020004" pitchFamily="34" charset="0"/>
              </a:rPr>
              <a:t>rydych chi’n coginio iddyn nhw, ymgysylltu â nhw a theimlo eich bod chi’n gwneud cyfraniad </a:t>
            </a:r>
            <a:br>
              <a:rPr lang="cy-GB" sz="1400" i="1" dirty="0">
                <a:latin typeface="Faricy New Lt" panose="020B0303000000020004" pitchFamily="34" charset="0"/>
              </a:rPr>
            </a:br>
            <a:r>
              <a:rPr lang="cy-GB" sz="1400" i="1" dirty="0">
                <a:latin typeface="Faricy New Lt" panose="020B0303000000020004" pitchFamily="34" charset="0"/>
              </a:rPr>
              <a:t>cadarnhaol at eu harhosiad a’u profiad cyffredinol, nid dim ond eu bwydo. Mae gan bob pryd, </a:t>
            </a:r>
            <a:br>
              <a:rPr lang="cy-GB" sz="1400" i="1" dirty="0">
                <a:latin typeface="Faricy New Lt" panose="020B0303000000020004" pitchFamily="34" charset="0"/>
              </a:rPr>
            </a:br>
            <a:r>
              <a:rPr lang="cy-GB" sz="1400" i="1" dirty="0">
                <a:latin typeface="Faricy New Lt" panose="020B0303000000020004" pitchFamily="34" charset="0"/>
              </a:rPr>
              <a:t>bisged neu sgwrs y cyfle i fwydo eu creadigrwydd</a:t>
            </a:r>
            <a:r>
              <a:rPr lang="cy-GB" sz="1600" i="1" dirty="0">
                <a:latin typeface="Faricy New Lt" panose="020B0303000000020004" pitchFamily="34" charset="0"/>
              </a:rPr>
              <a:t>.”</a:t>
            </a:r>
            <a:endParaRPr lang="en-GB" sz="1600" i="1" dirty="0">
              <a:latin typeface="Faricy New Lt" panose="020B0303000000020004" pitchFamily="34" charset="0"/>
            </a:endParaRPr>
          </a:p>
        </p:txBody>
      </p:sp>
      <p:pic>
        <p:nvPicPr>
          <p:cNvPr id="5" name="Picture 4" descr="A shelf with books on it&#10;&#10;Description automatically generated with low confidence">
            <a:extLst>
              <a:ext uri="{FF2B5EF4-FFF2-40B4-BE49-F238E27FC236}">
                <a16:creationId xmlns:a16="http://schemas.microsoft.com/office/drawing/2014/main" id="{E28599BF-9817-FD57-208B-7F1205179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8023" y="4905955"/>
            <a:ext cx="3623977" cy="1952045"/>
          </a:xfrm>
          <a:prstGeom prst="rect">
            <a:avLst/>
          </a:prstGeom>
        </p:spPr>
      </p:pic>
    </p:spTree>
    <p:extLst>
      <p:ext uri="{BB962C8B-B14F-4D97-AF65-F5344CB8AC3E}">
        <p14:creationId xmlns:p14="http://schemas.microsoft.com/office/powerpoint/2010/main" val="166226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06C4-207B-79AE-E814-78388AF5A428}"/>
              </a:ext>
            </a:extLst>
          </p:cNvPr>
          <p:cNvSpPr>
            <a:spLocks noGrp="1"/>
          </p:cNvSpPr>
          <p:nvPr>
            <p:ph type="title"/>
          </p:nvPr>
        </p:nvSpPr>
        <p:spPr>
          <a:xfrm>
            <a:off x="519865" y="-145155"/>
            <a:ext cx="10515600" cy="1325563"/>
          </a:xfrm>
        </p:spPr>
        <p:txBody>
          <a:bodyPr/>
          <a:lstStyle/>
          <a:p>
            <a:r>
              <a:rPr lang="en-GB" sz="4400" b="1" dirty="0">
                <a:solidFill>
                  <a:srgbClr val="FFCC4F"/>
                </a:solidFill>
                <a:effectLst/>
                <a:latin typeface="Faricy New Rg" panose="020B0503000000020004" pitchFamily="34" charset="0"/>
                <a:ea typeface="Calibri" panose="020F0502020204030204" pitchFamily="34" charset="0"/>
                <a:cs typeface="Calibri" panose="020F0502020204030204" pitchFamily="34" charset="0"/>
              </a:rPr>
              <a:t>Sut </a:t>
            </a:r>
            <a:r>
              <a:rPr lang="en-GB" sz="4400" b="1" dirty="0"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i</a:t>
            </a:r>
            <a:r>
              <a:rPr lang="en-GB" sz="4400" b="1" dirty="0">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dirty="0"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wneud</a:t>
            </a:r>
            <a:r>
              <a:rPr lang="en-GB" sz="4400" b="1" dirty="0">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dirty="0"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cais</a:t>
            </a:r>
            <a:endParaRPr lang="en-GB" dirty="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F57522F9-6427-83ED-5607-C6F114D6C175}"/>
              </a:ext>
            </a:extLst>
          </p:cNvPr>
          <p:cNvSpPr>
            <a:spLocks noGrp="1"/>
          </p:cNvSpPr>
          <p:nvPr>
            <p:ph idx="1"/>
          </p:nvPr>
        </p:nvSpPr>
        <p:spPr>
          <a:xfrm>
            <a:off x="381966" y="1180407"/>
            <a:ext cx="11470510" cy="4781075"/>
          </a:xfrm>
        </p:spPr>
        <p:txBody>
          <a:bodyPr>
            <a:noAutofit/>
          </a:bodyPr>
          <a:lstStyle/>
          <a:p>
            <a:pPr marL="342900" lvl="0" indent="-342900" fontAlgn="base">
              <a:buFont typeface="+mj-lt"/>
              <a:buAutoNum type="arabicPeriod"/>
            </a:pPr>
            <a:r>
              <a:rPr lang="cy-GB" sz="1600" b="1" dirty="0">
                <a:latin typeface="Faricy New Lt" panose="020B0303000000020004" pitchFamily="34" charset="0"/>
              </a:rPr>
              <a:t>Darllenwch y swydd ddisgrifiad uchod a’r rhestr o rinweddau</a:t>
            </a:r>
            <a:r>
              <a:rPr lang="cy-GB" sz="1600" dirty="0">
                <a:latin typeface="Faricy New Lt" panose="020B0303000000020004" pitchFamily="34" charset="0"/>
              </a:rPr>
              <a:t> yn ofalus. Yn ogystal, edrychwch ar wefan Tŷ Newydd i ymgyfarwyddo gyda’n gwaith. Bydd croeso cynnes i chi ddod i’n Diwrnod Agored ar ddydd Sul 27  Medi. ​</a:t>
            </a:r>
            <a:endParaRPr lang="en-GB" sz="1600" dirty="0">
              <a:latin typeface="Faricy New Lt" panose="020B0303000000020004" pitchFamily="34" charset="0"/>
            </a:endParaRPr>
          </a:p>
          <a:p>
            <a:pPr marL="342900" indent="-342900" fontAlgn="base">
              <a:buFont typeface="+mj-lt"/>
              <a:buAutoNum type="arabicPeriod"/>
            </a:pPr>
            <a:r>
              <a:rPr lang="cy-GB" sz="1600" b="1" dirty="0">
                <a:latin typeface="Faricy New Lt" panose="020B0303000000020004" pitchFamily="34" charset="0"/>
              </a:rPr>
              <a:t>Ysgrifennwch lythyr cais* neu greu cais fideo* </a:t>
            </a:r>
            <a:r>
              <a:rPr lang="cy-GB" sz="1600" dirty="0">
                <a:latin typeface="Faricy New Lt" panose="020B0303000000020004" pitchFamily="34" charset="0"/>
              </a:rPr>
              <a:t>yn esbonio </a:t>
            </a:r>
            <a:r>
              <a:rPr lang="cy-GB" sz="1600" b="1" dirty="0">
                <a:latin typeface="Faricy New Lt" panose="020B0303000000020004" pitchFamily="34" charset="0"/>
              </a:rPr>
              <a:t>pam</a:t>
            </a:r>
            <a:r>
              <a:rPr lang="cy-GB" sz="1600" dirty="0">
                <a:latin typeface="Faricy New Lt" panose="020B0303000000020004" pitchFamily="34" charset="0"/>
              </a:rPr>
              <a:t> eich bod â diddordeb yn y rôl, a sut yr ydych yn addas ar ei chyfer (e.e. soniwch am eich profiadau, a pha elfennau penodol sy’n eich diddori am y swydd). Bydd ceisiadau ysgrifenedig a cheisiadau fideo yn cael eu hasesu yn gyfartal.​</a:t>
            </a:r>
            <a:br>
              <a:rPr lang="cy-GB" sz="1600" dirty="0">
                <a:latin typeface="Faricy New Lt" panose="020B0303000000020004" pitchFamily="34" charset="0"/>
              </a:rPr>
            </a:br>
            <a:br>
              <a:rPr lang="cy-GB" sz="1600" dirty="0">
                <a:latin typeface="Faricy New Lt" panose="020B0303000000020004" pitchFamily="34" charset="0"/>
              </a:rPr>
            </a:br>
            <a:r>
              <a:rPr lang="cy-GB" sz="1600" dirty="0">
                <a:latin typeface="Faricy New Lt" panose="020B0303000000020004" pitchFamily="34" charset="0"/>
              </a:rPr>
              <a:t>*Uchafswm o 2 dudalen A4, neu fideo 5-munud.</a:t>
            </a:r>
            <a:r>
              <a:rPr lang="en-US" sz="1600" dirty="0">
                <a:latin typeface="Faricy New Lt" panose="020B0303000000020004" pitchFamily="34" charset="0"/>
              </a:rPr>
              <a:t>​</a:t>
            </a:r>
            <a:endParaRPr lang="en-GB" sz="1600" dirty="0">
              <a:latin typeface="Faricy New Lt" panose="020B0303000000020004" pitchFamily="34" charset="0"/>
            </a:endParaRPr>
          </a:p>
          <a:p>
            <a:pPr marL="342900" indent="-342900" fontAlgn="base">
              <a:buFont typeface="+mj-lt"/>
              <a:buAutoNum type="arabicPeriod"/>
            </a:pPr>
            <a:r>
              <a:rPr lang="cy-GB" sz="1600" dirty="0">
                <a:latin typeface="Faricy New Lt" panose="020B0303000000020004" pitchFamily="34" charset="0"/>
              </a:rPr>
              <a:t>Gyrrwch y canlynol at </a:t>
            </a:r>
            <a:r>
              <a:rPr lang="cy-GB" sz="1600" dirty="0">
                <a:latin typeface="Faricy New Lt" panose="020B0303000000020004" pitchFamily="34" charset="0"/>
                <a:hlinkClick r:id="rId2"/>
              </a:rPr>
              <a:t>post@llenyddiaethcymru.org</a:t>
            </a:r>
            <a:r>
              <a:rPr lang="cy-GB" sz="1600" dirty="0">
                <a:latin typeface="Faricy New Lt" panose="020B0303000000020004" pitchFamily="34" charset="0"/>
              </a:rPr>
              <a:t> erbyn </a:t>
            </a:r>
            <a:r>
              <a:rPr lang="cy-GB" sz="1600" b="1" dirty="0">
                <a:latin typeface="Faricy New Lt" panose="020B0303000000020004" pitchFamily="34" charset="0"/>
              </a:rPr>
              <a:t>9.00 am ar ddydd Gwener 9 Medi 2026.</a:t>
            </a:r>
            <a:r>
              <a:rPr lang="cy-GB" sz="1600" dirty="0">
                <a:latin typeface="Faricy New Lt" panose="020B0303000000020004" pitchFamily="34" charset="0"/>
              </a:rPr>
              <a:t>​</a:t>
            </a:r>
            <a:endParaRPr lang="en-GB" sz="1600" dirty="0">
              <a:latin typeface="Faricy New Lt" panose="020B0303000000020004" pitchFamily="34" charset="0"/>
            </a:endParaRPr>
          </a:p>
          <a:p>
            <a:pPr lvl="1" fontAlgn="base"/>
            <a:r>
              <a:rPr lang="cy-GB" sz="1600" dirty="0">
                <a:latin typeface="Faricy New Lt" panose="020B0303000000020004" pitchFamily="34" charset="0"/>
              </a:rPr>
              <a:t>Eich llythyr neu gais fideo; </a:t>
            </a:r>
            <a:r>
              <a:rPr lang="de-DE" sz="1600" dirty="0">
                <a:latin typeface="Faricy New Lt" panose="020B0303000000020004" pitchFamily="34" charset="0"/>
              </a:rPr>
              <a:t>​</a:t>
            </a:r>
            <a:endParaRPr lang="en-GB" sz="1600" dirty="0">
              <a:latin typeface="Faricy New Lt" panose="020B0303000000020004" pitchFamily="34" charset="0"/>
            </a:endParaRPr>
          </a:p>
          <a:p>
            <a:pPr lvl="1" fontAlgn="base"/>
            <a:r>
              <a:rPr lang="cy-GB" sz="1600" dirty="0">
                <a:latin typeface="Faricy New Lt" panose="020B0303000000020004" pitchFamily="34" charset="0"/>
              </a:rPr>
              <a:t>Eich </a:t>
            </a:r>
            <a:r>
              <a:rPr lang="cy-GB" sz="1600" b="1" dirty="0">
                <a:latin typeface="Faricy New Lt" panose="020B0303000000020004" pitchFamily="34" charset="0"/>
              </a:rPr>
              <a:t>CV** a manylion dau ganolwr</a:t>
            </a:r>
            <a:r>
              <a:rPr lang="cy-GB" sz="1600" dirty="0">
                <a:latin typeface="Faricy New Lt" panose="020B0303000000020004" pitchFamily="34" charset="0"/>
              </a:rPr>
              <a:t> sy’n eich adnabod mewn cyd-destun proffesiynol. </a:t>
            </a:r>
            <a:br>
              <a:rPr lang="cy-GB" sz="1600" dirty="0">
                <a:latin typeface="Faricy New Lt" panose="020B0303000000020004" pitchFamily="34" charset="0"/>
              </a:rPr>
            </a:br>
            <a:r>
              <a:rPr lang="cy-GB" sz="1600" dirty="0">
                <a:latin typeface="Faricy New Lt" panose="020B0303000000020004" pitchFamily="34" charset="0"/>
              </a:rPr>
              <a:t>Byddwn ond yn cysylltu â chanolwyr ar ôl i gynnig o  gyflogaeth gael ei dderbyn; ​</a:t>
            </a:r>
            <a:endParaRPr lang="en-GB" sz="1600" dirty="0">
              <a:latin typeface="Faricy New Lt" panose="020B0303000000020004" pitchFamily="34" charset="0"/>
            </a:endParaRPr>
          </a:p>
          <a:p>
            <a:pPr lvl="1" fontAlgn="base"/>
            <a:r>
              <a:rPr lang="cy-GB" sz="1600" dirty="0">
                <a:latin typeface="Faricy New Lt" panose="020B0303000000020004" pitchFamily="34" charset="0"/>
              </a:rPr>
              <a:t>Ffurflen Cydraddoldeb ac Amrywiaeth Llenyddiaeth Cymru wedi ei </a:t>
            </a:r>
            <a:br>
              <a:rPr lang="cy-GB" sz="1600" dirty="0">
                <a:latin typeface="Faricy New Lt" panose="020B0303000000020004" pitchFamily="34" charset="0"/>
              </a:rPr>
            </a:br>
            <a:r>
              <a:rPr lang="cy-GB" sz="1600" dirty="0">
                <a:latin typeface="Faricy New Lt" panose="020B0303000000020004" pitchFamily="34" charset="0"/>
              </a:rPr>
              <a:t>chwblhau (ar gael </a:t>
            </a:r>
            <a:r>
              <a:rPr lang="cy-GB" sz="1600" u="sng" dirty="0">
                <a:latin typeface="Faricy New Lt" panose="020B0303000000020004" pitchFamily="34" charset="0"/>
                <a:hlinkClick r:id="rId3"/>
              </a:rPr>
              <a:t>yma</a:t>
            </a:r>
            <a:r>
              <a:rPr lang="cy-GB" sz="1600" dirty="0">
                <a:latin typeface="Faricy New Lt" panose="020B0303000000020004" pitchFamily="34" charset="0"/>
              </a:rPr>
              <a:t>). ​</a:t>
            </a:r>
            <a:br>
              <a:rPr lang="cy-GB" sz="1600" dirty="0">
                <a:latin typeface="Faricy New Lt" panose="020B0303000000020004" pitchFamily="34" charset="0"/>
              </a:rPr>
            </a:br>
            <a:endParaRPr lang="en-GB" sz="1600" dirty="0">
              <a:latin typeface="Faricy New Lt" panose="020B0303000000020004" pitchFamily="34" charset="0"/>
            </a:endParaRPr>
          </a:p>
          <a:p>
            <a:pPr marL="0" indent="0" fontAlgn="base">
              <a:buNone/>
            </a:pPr>
            <a:r>
              <a:rPr lang="cy-GB" sz="1600" dirty="0">
                <a:latin typeface="Faricy New Lt" panose="020B0303000000020004" pitchFamily="34" charset="0"/>
              </a:rPr>
              <a:t>        **Uchafswm o 2 dudalen A4</a:t>
            </a:r>
            <a:r>
              <a:rPr lang="en-US" sz="1600" dirty="0">
                <a:latin typeface="Faricy New Lt" panose="020B0303000000020004" pitchFamily="34" charset="0"/>
              </a:rPr>
              <a:t>​</a:t>
            </a:r>
            <a:endParaRPr lang="en-GB" sz="1600" dirty="0">
              <a:latin typeface="Faricy New Lt" panose="020B0303000000020004" pitchFamily="34" charset="0"/>
            </a:endParaRPr>
          </a:p>
          <a:p>
            <a:pPr marL="0" indent="0">
              <a:buNone/>
            </a:pPr>
            <a:endParaRPr lang="cy-GB" sz="1600" i="1" dirty="0">
              <a:solidFill>
                <a:srgbClr val="333333"/>
              </a:solidFill>
              <a:effectLst/>
              <a:latin typeface="Faricy New Lt" panose="020B0303000000020004" pitchFamily="34" charset="0"/>
              <a:ea typeface="Calibri" panose="020F0502020204030204" pitchFamily="34" charset="0"/>
              <a:cs typeface="Times New Roman" panose="02020603050405020304" pitchFamily="18" charset="0"/>
            </a:endParaRPr>
          </a:p>
          <a:p>
            <a:pPr marL="0" indent="0">
              <a:buNone/>
            </a:pPr>
            <a:endParaRPr lang="en-GB" sz="1400" dirty="0">
              <a:latin typeface="Faricy New Lt" panose="020B0303000000020004" pitchFamily="34" charset="0"/>
            </a:endParaRPr>
          </a:p>
        </p:txBody>
      </p:sp>
      <p:pic>
        <p:nvPicPr>
          <p:cNvPr id="5" name="Picture 4" descr="A picture containing application">
            <a:extLst>
              <a:ext uri="{FF2B5EF4-FFF2-40B4-BE49-F238E27FC236}">
                <a16:creationId xmlns:a16="http://schemas.microsoft.com/office/drawing/2014/main" id="{7774D2A6-6CC7-1494-66AD-6A89B1EFCC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116" y="5487477"/>
            <a:ext cx="4224874" cy="1091400"/>
          </a:xfrm>
          <a:prstGeom prst="rect">
            <a:avLst/>
          </a:prstGeom>
        </p:spPr>
      </p:pic>
      <p:pic>
        <p:nvPicPr>
          <p:cNvPr id="6" name="Picture 5" descr="A picture containing person">
            <a:extLst>
              <a:ext uri="{FF2B5EF4-FFF2-40B4-BE49-F238E27FC236}">
                <a16:creationId xmlns:a16="http://schemas.microsoft.com/office/drawing/2014/main" id="{D4E1CB6D-644A-D9DA-AD16-EC9DC8B8A3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2000" y="3901810"/>
            <a:ext cx="4400000" cy="2956190"/>
          </a:xfrm>
          <a:prstGeom prst="rect">
            <a:avLst/>
          </a:prstGeom>
        </p:spPr>
      </p:pic>
    </p:spTree>
    <p:extLst>
      <p:ext uri="{BB962C8B-B14F-4D97-AF65-F5344CB8AC3E}">
        <p14:creationId xmlns:p14="http://schemas.microsoft.com/office/powerpoint/2010/main" val="2405035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a:extLst>
            <a:ext uri="{FF2B5EF4-FFF2-40B4-BE49-F238E27FC236}">
              <a16:creationId xmlns:a16="http://schemas.microsoft.com/office/drawing/2014/main" id="{B2E4F0F3-BD47-DD82-587F-CC6775AF0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B7383-DE6C-91C4-0AA3-5F3155D88169}"/>
              </a:ext>
            </a:extLst>
          </p:cNvPr>
          <p:cNvSpPr>
            <a:spLocks noGrp="1"/>
          </p:cNvSpPr>
          <p:nvPr>
            <p:ph type="title"/>
          </p:nvPr>
        </p:nvSpPr>
        <p:spPr>
          <a:xfrm>
            <a:off x="519865" y="-145155"/>
            <a:ext cx="10515600" cy="1325563"/>
          </a:xfrm>
        </p:spPr>
        <p:txBody>
          <a:bodyPr/>
          <a:lstStyle/>
          <a:p>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Beth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fydd</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yn</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digwydd</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nesaf</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a:t>
            </a:r>
            <a:endParaRPr lang="en-GB">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DDB9EA13-69A7-4B6D-FB48-F281A221ACD1}"/>
              </a:ext>
            </a:extLst>
          </p:cNvPr>
          <p:cNvSpPr>
            <a:spLocks noGrp="1"/>
          </p:cNvSpPr>
          <p:nvPr>
            <p:ph idx="1"/>
          </p:nvPr>
        </p:nvSpPr>
        <p:spPr>
          <a:xfrm>
            <a:off x="527116" y="1347654"/>
            <a:ext cx="10515600" cy="4902920"/>
          </a:xfrm>
        </p:spPr>
        <p:txBody>
          <a:bodyPr>
            <a:noAutofit/>
          </a:bodyPr>
          <a:lstStyle/>
          <a:p>
            <a:pPr marL="0" indent="0" fontAlgn="base">
              <a:buNone/>
            </a:pPr>
            <a:r>
              <a:rPr lang="cy-GB" sz="1800" dirty="0">
                <a:latin typeface="Faricy New Lt" panose="020B0303000000020004" pitchFamily="34" charset="0"/>
              </a:rPr>
              <a:t>Byddwn yn asesu’r ceisiadau ac yn gwahodd ymgeiswyr llwyddiannus i gyfweld </a:t>
            </a:r>
            <a:r>
              <a:rPr lang="cy-GB" sz="1800" b="1" dirty="0">
                <a:latin typeface="Faricy New Lt" panose="020B0303000000020004" pitchFamily="34" charset="0"/>
              </a:rPr>
              <a:t>ar ddydd Iau 15 Hydref 2026</a:t>
            </a:r>
            <a:r>
              <a:rPr lang="cy-GB" sz="1800" dirty="0">
                <a:latin typeface="Faricy New Lt" panose="020B0303000000020004" pitchFamily="34" charset="0"/>
              </a:rPr>
              <a:t>. Bydd tri aelod o staff Llenyddiaeth Cymru ar y panel cyfweld. Yn ystod y cyfweliad cewch daith o’r tŷ a byddwn yn holi ambell gwestiwn i chi ac yn gofyn i chi gwblhau tasg ymarferol.  </a:t>
            </a:r>
            <a:endParaRPr lang="en-GB" sz="1800" dirty="0">
              <a:latin typeface="Faricy New Lt" panose="020B0303000000020004" pitchFamily="34" charset="0"/>
            </a:endParaRPr>
          </a:p>
          <a:p>
            <a:pPr marL="0" indent="0" fontAlgn="base">
              <a:buNone/>
            </a:pPr>
            <a:r>
              <a:rPr lang="cy-GB" sz="1800" dirty="0">
                <a:latin typeface="Faricy New Lt" panose="020B0303000000020004" pitchFamily="34" charset="0"/>
              </a:rPr>
              <a:t>Os yw’r broses gyfweld yn peri gofid neu bryder i chi, rhowch wybod i ni o flaen llaw fel y gallwn drefnu sgwrs anffurfiol dros y ffôn/fideo cyn y cyfweliad gyda aelod o’r tîm. </a:t>
            </a:r>
          </a:p>
          <a:p>
            <a:pPr marL="0" indent="0" fontAlgn="base">
              <a:buNone/>
            </a:pPr>
            <a:r>
              <a:rPr lang="cy-GB" sz="1800" dirty="0">
                <a:latin typeface="Faricy New Lt" panose="020B0303000000020004" pitchFamily="34" charset="0"/>
              </a:rPr>
              <a:t>Mae croeso i chi gysylltu â ni i drafod y rôl o flaen llaw, neu i ofyn am ragor o wybodaeth. Cysylltwch a ni ar </a:t>
            </a:r>
            <a:r>
              <a:rPr lang="cy-GB" sz="1800" dirty="0">
                <a:latin typeface="Faricy New Lt" panose="020B0303000000020004" pitchFamily="34" charset="0"/>
                <a:hlinkClick r:id="rId2"/>
              </a:rPr>
              <a:t>post@llenyddiaethcymru.org</a:t>
            </a:r>
            <a:r>
              <a:rPr lang="cy-GB" sz="1800" dirty="0">
                <a:latin typeface="Faricy New Lt" panose="020B0303000000020004" pitchFamily="34" charset="0"/>
              </a:rPr>
              <a:t> i drefnu. Byddwn yn cysylltu â’r holl ymgeiswyr gyda chanlyniad y cyfweliadau erbyn 19 Hydref 2026.​</a:t>
            </a:r>
            <a:endParaRPr lang="en-GB" sz="1800" dirty="0">
              <a:latin typeface="Faricy New Lt" panose="020B0303000000020004" pitchFamily="34" charset="0"/>
            </a:endParaRPr>
          </a:p>
          <a:p>
            <a:pPr marL="0" indent="0" fontAlgn="base">
              <a:buNone/>
            </a:pPr>
            <a:endParaRPr lang="cy-GB" sz="1800" dirty="0">
              <a:latin typeface="Faricy New Lt" panose="020B0303000000020004" pitchFamily="34" charset="0"/>
            </a:endParaRPr>
          </a:p>
          <a:p>
            <a:pPr marL="0" indent="0" algn="ctr" fontAlgn="base">
              <a:buNone/>
            </a:pPr>
            <a:r>
              <a:rPr lang="cy-GB" sz="1800" i="1" dirty="0">
                <a:latin typeface="Faricy New Lt" panose="020B0303000000020004" pitchFamily="34" charset="0"/>
              </a:rPr>
              <a:t>Mae Llenyddiaeth Cymru yn elusen gofrestredig sy’n gweithio gyda chefnogaeth Cyngor Celfyddydau Cymru a Llywodraeth Cymru.​</a:t>
            </a:r>
            <a:endParaRPr lang="en-GB" sz="1800" i="1" dirty="0">
              <a:latin typeface="Faricy New Lt" panose="020B0303000000020004" pitchFamily="34" charset="0"/>
            </a:endParaRPr>
          </a:p>
          <a:p>
            <a:endParaRPr lang="en-GB" sz="1800" dirty="0">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35FAD254-E497-4FC2-AE29-B7A71F549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116" y="5487477"/>
            <a:ext cx="4224874" cy="1091400"/>
          </a:xfrm>
          <a:prstGeom prst="rect">
            <a:avLst/>
          </a:prstGeom>
        </p:spPr>
      </p:pic>
    </p:spTree>
    <p:extLst>
      <p:ext uri="{BB962C8B-B14F-4D97-AF65-F5344CB8AC3E}">
        <p14:creationId xmlns:p14="http://schemas.microsoft.com/office/powerpoint/2010/main" val="605467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06F393195C6C46829375635AD0FF7D" ma:contentTypeVersion="15" ma:contentTypeDescription="Create a new document." ma:contentTypeScope="" ma:versionID="cadf0b0f2970b3bc2753ffe66e47b469">
  <xsd:schema xmlns:xsd="http://www.w3.org/2001/XMLSchema" xmlns:xs="http://www.w3.org/2001/XMLSchema" xmlns:p="http://schemas.microsoft.com/office/2006/metadata/properties" xmlns:ns2="bea70cba-fbfa-4b1d-ac0a-c05f8512fabc" xmlns:ns3="7ea0e870-2e24-4d60-8b81-27aa0c244182" targetNamespace="http://schemas.microsoft.com/office/2006/metadata/properties" ma:root="true" ma:fieldsID="c5355a4157393f8653dd3794e9908e7d" ns2:_="" ns3:_="">
    <xsd:import namespace="bea70cba-fbfa-4b1d-ac0a-c05f8512fabc"/>
    <xsd:import namespace="7ea0e870-2e24-4d60-8b81-27aa0c24418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a70cba-fbfa-4b1d-ac0a-c05f8512fa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d829462-faee-4801-b1f3-7e875115d80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a0e870-2e24-4d60-8b81-27aa0c24418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fde0f2-a390-4aea-baf6-c308942c4d38}" ma:internalName="TaxCatchAll" ma:showField="CatchAllData" ma:web="7ea0e870-2e24-4d60-8b81-27aa0c244182">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ea70cba-fbfa-4b1d-ac0a-c05f8512fabc">
      <Terms xmlns="http://schemas.microsoft.com/office/infopath/2007/PartnerControls"/>
    </lcf76f155ced4ddcb4097134ff3c332f>
    <TaxCatchAll xmlns="7ea0e870-2e24-4d60-8b81-27aa0c244182" xsi:nil="true"/>
    <SharedWithUsers xmlns="7ea0e870-2e24-4d60-8b81-27aa0c244182">
      <UserInfo>
        <DisplayName>Arddun R. Arwel</DisplayName>
        <AccountId>46</AccountId>
        <AccountType/>
      </UserInfo>
      <UserInfo>
        <DisplayName>Ela Pari Huws</DisplayName>
        <AccountId>24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CAD1DC-B7E7-4923-9803-B45B659F0C98}">
  <ds:schemaRefs>
    <ds:schemaRef ds:uri="7ea0e870-2e24-4d60-8b81-27aa0c244182"/>
    <ds:schemaRef ds:uri="bea70cba-fbfa-4b1d-ac0a-c05f8512fa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1A239B-17EA-4AA2-BF02-0A4B8437122E}">
  <ds:schemaRefs>
    <ds:schemaRef ds:uri="http://www.w3.org/XML/1998/namespace"/>
    <ds:schemaRef ds:uri="7ea0e870-2e24-4d60-8b81-27aa0c244182"/>
    <ds:schemaRef ds:uri="http://schemas.openxmlformats.org/package/2006/metadata/core-properties"/>
    <ds:schemaRef ds:uri="bea70cba-fbfa-4b1d-ac0a-c05f8512fabc"/>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purl.org/dc/dcmitype/"/>
    <ds:schemaRef ds:uri="http://purl.org/dc/terms/"/>
  </ds:schemaRefs>
</ds:datastoreItem>
</file>

<file path=customXml/itemProps3.xml><?xml version="1.0" encoding="utf-8"?>
<ds:datastoreItem xmlns:ds="http://schemas.openxmlformats.org/officeDocument/2006/customXml" ds:itemID="{E16F3DE6-F169-43D5-9E19-122A3D7F98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1554</Words>
  <Application>Microsoft Office PowerPoint</Application>
  <PresentationFormat>Widescreen</PresentationFormat>
  <Paragraphs>72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Rôl y Cogydd Tŷ Newydd</vt:lpstr>
      <vt:lpstr>Rôl Cogydd Tŷ Newydd</vt:lpstr>
      <vt:lpstr>Rôl y Cogydd Tŷ Newydd</vt:lpstr>
      <vt:lpstr>Diwrnod ym mywyd Cogydd Tŷ Newydd</vt:lpstr>
      <vt:lpstr>Sut i wneud cais</vt:lpstr>
      <vt:lpstr>Beth fydd yn digwydd nesaf?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 Lewin</dc:creator>
  <cp:lastModifiedBy>Branwen Llewellyn</cp:lastModifiedBy>
  <cp:revision>5</cp:revision>
  <dcterms:created xsi:type="dcterms:W3CDTF">2023-05-02T13:38:38Z</dcterms:created>
  <dcterms:modified xsi:type="dcterms:W3CDTF">2026-09-30T09:43:33Z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0x010100B306F393195C6C46829375635AD0FF7D</vt:lpwstr>
  </property>
  <property fmtid="{D5CDD505-2E9C-101B-9397-08002B2CF9AE}" pid="3" name="MediaServiceImageTags">
    <vt:lpwstr/>
  </property>
</Properties>
</file>